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71" r:id="rId7"/>
    <p:sldId id="266" r:id="rId8"/>
    <p:sldId id="268" r:id="rId9"/>
    <p:sldId id="269" r:id="rId10"/>
    <p:sldId id="274" r:id="rId11"/>
    <p:sldId id="270" r:id="rId12"/>
    <p:sldId id="272" r:id="rId13"/>
    <p:sldId id="273" r:id="rId14"/>
    <p:sldId id="264" r:id="rId15"/>
    <p:sldId id="275" r:id="rId16"/>
    <p:sldId id="276" r:id="rId17"/>
  </p:sldIdLst>
  <p:sldSz cx="18288000" cy="10287000"/>
  <p:notesSz cx="6858000" cy="9144000"/>
  <p:embeddedFontLst>
    <p:embeddedFont>
      <p:font typeface="Helvetica World" panose="020B0604020202020204" charset="-128"/>
      <p:regular r:id="rId18"/>
    </p:embeddedFont>
    <p:embeddedFont>
      <p:font typeface="Helvetica World Bold" panose="020B0604020202020204" charset="-128"/>
      <p:regular r:id="rId19"/>
    </p:embeddedFont>
    <p:embeddedFont>
      <p:font typeface="League Spartan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4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6070" y="-128023"/>
            <a:ext cx="10415023" cy="10415023"/>
          </a:xfrm>
          <a:custGeom>
            <a:avLst/>
            <a:gdLst/>
            <a:ahLst/>
            <a:cxnLst/>
            <a:rect l="l" t="t" r="r" b="b"/>
            <a:pathLst>
              <a:path w="10415023" h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5458" y="8982635"/>
            <a:ext cx="270904" cy="275665"/>
          </a:xfrm>
          <a:custGeom>
            <a:avLst/>
            <a:gdLst/>
            <a:ahLst/>
            <a:cxnLst/>
            <a:rect l="l" t="t" r="r" b="b"/>
            <a:pathLst>
              <a:path w="270904" h="275665">
                <a:moveTo>
                  <a:pt x="0" y="0"/>
                </a:moveTo>
                <a:lnTo>
                  <a:pt x="270904" y="0"/>
                </a:lnTo>
                <a:lnTo>
                  <a:pt x="270904" y="275665"/>
                </a:lnTo>
                <a:lnTo>
                  <a:pt x="0" y="27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6869" y="2841030"/>
            <a:ext cx="15674262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73"/>
              </a:lnSpc>
            </a:pPr>
            <a:r>
              <a:rPr lang="en-US" sz="9600" dirty="0"/>
              <a:t>Hospital Management System: SQL &amp; Tableau Case Study</a:t>
            </a:r>
            <a:endParaRPr lang="en-US" sz="15030" b="1" dirty="0"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70910" y="1185533"/>
            <a:ext cx="1922451" cy="1527474"/>
          </a:xfrm>
          <a:custGeom>
            <a:avLst/>
            <a:gdLst/>
            <a:ahLst/>
            <a:cxnLst/>
            <a:rect l="l" t="t" r="r" b="b"/>
            <a:pathLst>
              <a:path w="1922451" h="1527474">
                <a:moveTo>
                  <a:pt x="0" y="0"/>
                </a:moveTo>
                <a:lnTo>
                  <a:pt x="1922451" y="0"/>
                </a:lnTo>
                <a:lnTo>
                  <a:pt x="1922451" y="1527475"/>
                </a:lnTo>
                <a:lnTo>
                  <a:pt x="0" y="1527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3138" y="6480432"/>
            <a:ext cx="5287461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dirty="0"/>
              <a:t>By Prachi Dalvi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31443" y="8519443"/>
            <a:ext cx="818358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/>
              <a:t>LinkedIn: https://www.linkedin.com/in/prachi-dalvi-9465b0105/</a:t>
            </a:r>
          </a:p>
          <a:p>
            <a:r>
              <a:rPr lang="en-US" sz="2400" dirty="0"/>
              <a:t>GitHub: https://github.com/prachidalvi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0E95B93-59AD-818B-1214-B1415E3AD8BC}"/>
              </a:ext>
            </a:extLst>
          </p:cNvPr>
          <p:cNvSpPr/>
          <p:nvPr/>
        </p:nvSpPr>
        <p:spPr>
          <a:xfrm>
            <a:off x="1642404" y="8601635"/>
            <a:ext cx="270904" cy="275665"/>
          </a:xfrm>
          <a:custGeom>
            <a:avLst/>
            <a:gdLst/>
            <a:ahLst/>
            <a:cxnLst/>
            <a:rect l="l" t="t" r="r" b="b"/>
            <a:pathLst>
              <a:path w="270904" h="275665">
                <a:moveTo>
                  <a:pt x="0" y="0"/>
                </a:moveTo>
                <a:lnTo>
                  <a:pt x="270904" y="0"/>
                </a:lnTo>
                <a:lnTo>
                  <a:pt x="270904" y="275665"/>
                </a:lnTo>
                <a:lnTo>
                  <a:pt x="0" y="27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06FF6-8562-87AC-E2AD-370F723F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F821C9-D4C8-BDC0-50B7-AD948081203A}"/>
              </a:ext>
            </a:extLst>
          </p:cNvPr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A86A26-148D-6259-7367-F428CDE9B7EC}"/>
                </a:ext>
              </a:extLst>
            </p:cNvPr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7E09BC0-DC09-16B6-F0F8-23717070C1B5}"/>
              </a:ext>
            </a:extLst>
          </p:cNvPr>
          <p:cNvGrpSpPr>
            <a:grpSpLocks noChangeAspect="1"/>
          </p:cNvGrpSpPr>
          <p:nvPr/>
        </p:nvGrpSpPr>
        <p:grpSpPr>
          <a:xfrm>
            <a:off x="-24698" y="3383971"/>
            <a:ext cx="7012325" cy="6806342"/>
            <a:chOff x="-23042" y="66269"/>
            <a:chExt cx="6542159" cy="63499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386E8BB-9989-67F1-D484-B7FDE7D74815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954B6F9-B077-5A06-B96B-0F6432448DAD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C130E67-9132-843A-D38C-F359FE3A9813}"/>
              </a:ext>
            </a:extLst>
          </p:cNvPr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FF45458-2F0E-65ED-73C3-715C31969D32}"/>
              </a:ext>
            </a:extLst>
          </p:cNvPr>
          <p:cNvSpPr txBox="1"/>
          <p:nvPr/>
        </p:nvSpPr>
        <p:spPr>
          <a:xfrm>
            <a:off x="7620000" y="1104900"/>
            <a:ext cx="9525000" cy="10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Peak Time &amp; Day Analysis</a:t>
            </a:r>
          </a:p>
          <a:p>
            <a:pPr>
              <a:lnSpc>
                <a:spcPts val="4200"/>
              </a:lnSpc>
            </a:pPr>
            <a:r>
              <a:rPr lang="en-US" sz="2000" b="1" dirty="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(</a:t>
            </a:r>
            <a:r>
              <a:rPr lang="en-US" sz="2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Useful for resource planning and scheduling optimization.)</a:t>
            </a:r>
            <a:endParaRPr lang="en-US" sz="20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BF1BF74-BD46-577C-5CE7-5B28C484FB38}"/>
              </a:ext>
            </a:extLst>
          </p:cNvPr>
          <p:cNvSpPr txBox="1"/>
          <p:nvPr/>
        </p:nvSpPr>
        <p:spPr>
          <a:xfrm>
            <a:off x="7620000" y="2414475"/>
            <a:ext cx="8691096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    DATENAME(WEEKDAY, </a:t>
            </a:r>
            <a:r>
              <a:rPr lang="en-US" dirty="0" err="1"/>
              <a:t>appointment_date</a:t>
            </a:r>
            <a:r>
              <a:rPr lang="en-US" dirty="0"/>
              <a:t>) AS weekday,</a:t>
            </a:r>
          </a:p>
          <a:p>
            <a:r>
              <a:rPr lang="en-US" dirty="0"/>
              <a:t>    DATEPART(HOUR, </a:t>
            </a:r>
            <a:r>
              <a:rPr lang="en-US" dirty="0" err="1"/>
              <a:t>appointment_time</a:t>
            </a:r>
            <a:r>
              <a:rPr lang="en-US" dirty="0"/>
              <a:t>) AS </a:t>
            </a:r>
            <a:r>
              <a:rPr lang="en-US" dirty="0" err="1"/>
              <a:t>hour_slot</a:t>
            </a:r>
            <a:r>
              <a:rPr lang="en-US" dirty="0"/>
              <a:t>,</a:t>
            </a:r>
          </a:p>
          <a:p>
            <a:r>
              <a:rPr lang="en-US" dirty="0"/>
              <a:t>    COUNT(*) AS </a:t>
            </a:r>
            <a:r>
              <a:rPr lang="en-US" dirty="0" err="1"/>
              <a:t>total_appointments</a:t>
            </a:r>
            <a:endParaRPr lang="en-US" dirty="0"/>
          </a:p>
          <a:p>
            <a:r>
              <a:rPr lang="en-US" dirty="0"/>
              <a:t>FROM appointments</a:t>
            </a:r>
          </a:p>
          <a:p>
            <a:r>
              <a:rPr lang="en-US" dirty="0"/>
              <a:t>GROUP BY DATENAME(WEEKDAY, </a:t>
            </a:r>
            <a:r>
              <a:rPr lang="en-US" dirty="0" err="1"/>
              <a:t>appointment_date</a:t>
            </a:r>
            <a:r>
              <a:rPr lang="en-US" dirty="0"/>
              <a:t>), DATEPART(HOUR, </a:t>
            </a:r>
            <a:r>
              <a:rPr lang="en-US" dirty="0" err="1"/>
              <a:t>appointment_time</a:t>
            </a:r>
            <a:r>
              <a:rPr lang="en-US" dirty="0"/>
              <a:t>)</a:t>
            </a:r>
          </a:p>
          <a:p>
            <a:r>
              <a:rPr lang="en-US" dirty="0"/>
              <a:t>ORDER BY </a:t>
            </a:r>
            <a:r>
              <a:rPr lang="en-US" dirty="0" err="1"/>
              <a:t>total_appointments</a:t>
            </a:r>
            <a:r>
              <a:rPr lang="en-US" dirty="0"/>
              <a:t> DESC;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A7C1C14-951E-DBCC-1886-5AEE50CC9BA9}"/>
              </a:ext>
            </a:extLst>
          </p:cNvPr>
          <p:cNvSpPr txBox="1"/>
          <p:nvPr/>
        </p:nvSpPr>
        <p:spPr>
          <a:xfrm>
            <a:off x="430040" y="1714500"/>
            <a:ext cx="3824855" cy="150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Appointment Efficiency &amp; Conversion</a:t>
            </a:r>
            <a:endParaRPr lang="en-US" sz="40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31E3A98-9394-D3EA-F5C5-6B6828CA6F8D}"/>
              </a:ext>
            </a:extLst>
          </p:cNvPr>
          <p:cNvSpPr/>
          <p:nvPr/>
        </p:nvSpPr>
        <p:spPr>
          <a:xfrm>
            <a:off x="711216" y="495300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DEA5938E-F04F-2300-7FBD-741E10EA5DE1}"/>
              </a:ext>
            </a:extLst>
          </p:cNvPr>
          <p:cNvSpPr/>
          <p:nvPr/>
        </p:nvSpPr>
        <p:spPr>
          <a:xfrm>
            <a:off x="6785600" y="124810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323DA-BA9E-6DE9-2F10-C1FDEF115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2400" y="4353466"/>
            <a:ext cx="4343400" cy="564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8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562C2-D009-1EE3-307F-396D152DE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DD7A383-47AC-CAE6-0359-497D03609EFF}"/>
              </a:ext>
            </a:extLst>
          </p:cNvPr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5A7BD7D-3654-6387-A12F-E52CA9A8BAD7}"/>
                </a:ext>
              </a:extLst>
            </p:cNvPr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7EDD33A-1560-9F45-5ED8-D8CA9DE85F6A}"/>
              </a:ext>
            </a:extLst>
          </p:cNvPr>
          <p:cNvGrpSpPr>
            <a:grpSpLocks noChangeAspect="1"/>
          </p:cNvGrpSpPr>
          <p:nvPr/>
        </p:nvGrpSpPr>
        <p:grpSpPr>
          <a:xfrm>
            <a:off x="-24698" y="3383971"/>
            <a:ext cx="7012325" cy="6806342"/>
            <a:chOff x="-23042" y="66269"/>
            <a:chExt cx="6542159" cy="63499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931A23-A88F-3A8E-1414-20EBDE9099A0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E0A38C-71A2-C053-AAB0-289406F6190A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CD2C11C-1ECF-B9EF-5758-5F42887CE360}"/>
              </a:ext>
            </a:extLst>
          </p:cNvPr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04BD040-53BA-887F-AD6B-9CECF2025AEC}"/>
              </a:ext>
            </a:extLst>
          </p:cNvPr>
          <p:cNvSpPr txBox="1"/>
          <p:nvPr/>
        </p:nvSpPr>
        <p:spPr>
          <a:xfrm>
            <a:off x="7620000" y="1104900"/>
            <a:ext cx="952500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Branch-Level Performance</a:t>
            </a:r>
            <a:endParaRPr lang="en-US" sz="25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1CBED8F-CEB4-4337-FDBD-14543FF0E2F2}"/>
              </a:ext>
            </a:extLst>
          </p:cNvPr>
          <p:cNvSpPr txBox="1"/>
          <p:nvPr/>
        </p:nvSpPr>
        <p:spPr>
          <a:xfrm>
            <a:off x="7661638" y="1801038"/>
            <a:ext cx="869109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d.hospital_branch</a:t>
            </a:r>
            <a:r>
              <a:rPr lang="en-US" dirty="0"/>
              <a:t>, COUNT(DISTINCT </a:t>
            </a:r>
            <a:r>
              <a:rPr lang="en-US" dirty="0" err="1"/>
              <a:t>a.appointment_id</a:t>
            </a:r>
            <a:r>
              <a:rPr lang="en-US" dirty="0"/>
              <a:t>) AS </a:t>
            </a:r>
            <a:r>
              <a:rPr lang="en-US" dirty="0" err="1"/>
              <a:t>total_appointments</a:t>
            </a:r>
            <a:r>
              <a:rPr lang="en-US" dirty="0"/>
              <a:t>,</a:t>
            </a:r>
          </a:p>
          <a:p>
            <a:r>
              <a:rPr lang="en-US" dirty="0"/>
              <a:t>    FORMAT(sum(</a:t>
            </a:r>
            <a:r>
              <a:rPr lang="en-US" dirty="0" err="1"/>
              <a:t>b.amount</a:t>
            </a:r>
            <a:r>
              <a:rPr lang="en-US" dirty="0"/>
              <a:t>), 'C', '</a:t>
            </a:r>
            <a:r>
              <a:rPr lang="en-US" dirty="0" err="1"/>
              <a:t>en</a:t>
            </a:r>
            <a:r>
              <a:rPr lang="en-US" dirty="0"/>
              <a:t>-US') AS </a:t>
            </a:r>
            <a:r>
              <a:rPr lang="en-US" dirty="0" err="1"/>
              <a:t>total_revenue</a:t>
            </a:r>
            <a:endParaRPr lang="en-US" dirty="0"/>
          </a:p>
          <a:p>
            <a:r>
              <a:rPr lang="en-US" dirty="0"/>
              <a:t>FROM appointments a</a:t>
            </a:r>
          </a:p>
          <a:p>
            <a:r>
              <a:rPr lang="en-US" dirty="0"/>
              <a:t>JOIN doctors d ON </a:t>
            </a:r>
            <a:r>
              <a:rPr lang="en-US" dirty="0" err="1"/>
              <a:t>a.doctor_id</a:t>
            </a:r>
            <a:r>
              <a:rPr lang="en-US" dirty="0"/>
              <a:t> = </a:t>
            </a:r>
            <a:r>
              <a:rPr lang="en-US" dirty="0" err="1"/>
              <a:t>d.doctor_id</a:t>
            </a:r>
            <a:endParaRPr lang="en-US" dirty="0"/>
          </a:p>
          <a:p>
            <a:r>
              <a:rPr lang="en-US" dirty="0"/>
              <a:t>JOIN treatments t ON </a:t>
            </a:r>
            <a:r>
              <a:rPr lang="en-US" dirty="0" err="1"/>
              <a:t>a.appointment_id</a:t>
            </a:r>
            <a:r>
              <a:rPr lang="en-US" dirty="0"/>
              <a:t> = </a:t>
            </a:r>
            <a:r>
              <a:rPr lang="en-US" dirty="0" err="1"/>
              <a:t>t.appointment_id</a:t>
            </a:r>
            <a:endParaRPr lang="en-US" dirty="0"/>
          </a:p>
          <a:p>
            <a:r>
              <a:rPr lang="en-US" dirty="0"/>
              <a:t>JOIN billing b ON </a:t>
            </a:r>
            <a:r>
              <a:rPr lang="en-US" dirty="0" err="1"/>
              <a:t>t.treatment_id</a:t>
            </a:r>
            <a:r>
              <a:rPr lang="en-US" dirty="0"/>
              <a:t> = </a:t>
            </a:r>
            <a:r>
              <a:rPr lang="en-US" dirty="0" err="1"/>
              <a:t>b.treatment_id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d.hospital_branch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total_revenue</a:t>
            </a:r>
            <a:r>
              <a:rPr lang="en-US" dirty="0"/>
              <a:t> DESC;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E08D0564-FD10-C86B-6AC5-CC52453E8302}"/>
              </a:ext>
            </a:extLst>
          </p:cNvPr>
          <p:cNvSpPr txBox="1"/>
          <p:nvPr/>
        </p:nvSpPr>
        <p:spPr>
          <a:xfrm>
            <a:off x="430040" y="1714500"/>
            <a:ext cx="429436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Financial Analysis &amp; Billing Patterns</a:t>
            </a:r>
            <a:endParaRPr lang="en-US" sz="40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4FA1604-B3A4-5C40-2D3B-9BD685AA773B}"/>
              </a:ext>
            </a:extLst>
          </p:cNvPr>
          <p:cNvSpPr/>
          <p:nvPr/>
        </p:nvSpPr>
        <p:spPr>
          <a:xfrm>
            <a:off x="711216" y="495300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4CB46BC9-087E-C534-65F3-E013627F3A92}"/>
              </a:ext>
            </a:extLst>
          </p:cNvPr>
          <p:cNvSpPr/>
          <p:nvPr/>
        </p:nvSpPr>
        <p:spPr>
          <a:xfrm>
            <a:off x="6785600" y="124810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65F43E-6382-E64A-04CA-EC7C57039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135" y="4619454"/>
            <a:ext cx="6603786" cy="23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40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2A76A-37E6-BEBA-8BD3-DF936966C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FB66B5-B46A-E8E3-4CCD-000259AF95DA}"/>
              </a:ext>
            </a:extLst>
          </p:cNvPr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471C4A-C054-B964-1CCE-1603F3463DFC}"/>
                </a:ext>
              </a:extLst>
            </p:cNvPr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B96D252-5796-B30C-FB59-A9109F7FF6EB}"/>
              </a:ext>
            </a:extLst>
          </p:cNvPr>
          <p:cNvGrpSpPr>
            <a:grpSpLocks noChangeAspect="1"/>
          </p:cNvGrpSpPr>
          <p:nvPr/>
        </p:nvGrpSpPr>
        <p:grpSpPr>
          <a:xfrm>
            <a:off x="-24698" y="3383971"/>
            <a:ext cx="7012325" cy="6806342"/>
            <a:chOff x="-23042" y="66269"/>
            <a:chExt cx="6542159" cy="63499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4F9BAB2-BFA5-0EE4-6F82-3598B6C5F69C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87BBDA-0350-1AC6-FEAD-72AC02F36615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2518DD0-5BEB-509B-21FE-13788FC14BC8}"/>
              </a:ext>
            </a:extLst>
          </p:cNvPr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411E075-6C88-9390-DD9B-E61C39D084EC}"/>
              </a:ext>
            </a:extLst>
          </p:cNvPr>
          <p:cNvSpPr txBox="1"/>
          <p:nvPr/>
        </p:nvSpPr>
        <p:spPr>
          <a:xfrm>
            <a:off x="7620000" y="1104900"/>
            <a:ext cx="952500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Outstanding Payments by Insurance Provider</a:t>
            </a:r>
            <a:endParaRPr lang="en-US" sz="25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949A826-0219-8ACD-40E1-71AE04013018}"/>
              </a:ext>
            </a:extLst>
          </p:cNvPr>
          <p:cNvSpPr txBox="1"/>
          <p:nvPr/>
        </p:nvSpPr>
        <p:spPr>
          <a:xfrm>
            <a:off x="7661638" y="1801038"/>
            <a:ext cx="8691096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P.insurance_provider</a:t>
            </a:r>
            <a:r>
              <a:rPr lang="en-US" dirty="0"/>
              <a:t>, COUNT(*) AS </a:t>
            </a:r>
            <a:r>
              <a:rPr lang="en-US" dirty="0" err="1"/>
              <a:t>pending_bills</a:t>
            </a:r>
            <a:endParaRPr lang="en-US" dirty="0"/>
          </a:p>
          <a:p>
            <a:r>
              <a:rPr lang="en-US" dirty="0"/>
              <a:t>, FORMAT(sum(</a:t>
            </a:r>
            <a:r>
              <a:rPr lang="en-US" dirty="0" err="1"/>
              <a:t>b.amount</a:t>
            </a:r>
            <a:r>
              <a:rPr lang="en-US" dirty="0"/>
              <a:t>), 'C', '</a:t>
            </a:r>
            <a:r>
              <a:rPr lang="en-US" dirty="0" err="1"/>
              <a:t>en</a:t>
            </a:r>
            <a:r>
              <a:rPr lang="en-US" dirty="0"/>
              <a:t>-US') AS </a:t>
            </a:r>
            <a:r>
              <a:rPr lang="en-US" dirty="0" err="1"/>
              <a:t>total_due</a:t>
            </a:r>
            <a:endParaRPr lang="en-US" dirty="0"/>
          </a:p>
          <a:p>
            <a:r>
              <a:rPr lang="en-US" dirty="0"/>
              <a:t>FROM patients p inner join billing b on </a:t>
            </a:r>
            <a:r>
              <a:rPr lang="en-US" dirty="0" err="1"/>
              <a:t>p.patient_id</a:t>
            </a:r>
            <a:r>
              <a:rPr lang="en-US" dirty="0"/>
              <a:t> = </a:t>
            </a:r>
            <a:r>
              <a:rPr lang="en-US" dirty="0" err="1"/>
              <a:t>b.patient_id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b.payment_status</a:t>
            </a:r>
            <a:r>
              <a:rPr lang="en-US" dirty="0"/>
              <a:t> = 'Pending'</a:t>
            </a:r>
          </a:p>
          <a:p>
            <a:r>
              <a:rPr lang="en-US" dirty="0"/>
              <a:t>group by </a:t>
            </a:r>
            <a:r>
              <a:rPr lang="en-US" dirty="0" err="1"/>
              <a:t>P.insurance_provider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total_due</a:t>
            </a:r>
            <a:r>
              <a:rPr lang="en-US" dirty="0"/>
              <a:t> desc 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0D4D9AB-E5B2-09F9-627F-3331C9FE98F7}"/>
              </a:ext>
            </a:extLst>
          </p:cNvPr>
          <p:cNvSpPr txBox="1"/>
          <p:nvPr/>
        </p:nvSpPr>
        <p:spPr>
          <a:xfrm>
            <a:off x="430040" y="1714500"/>
            <a:ext cx="429436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Financial Analysis &amp; Billing Patterns</a:t>
            </a:r>
            <a:endParaRPr lang="en-US" sz="40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9838D40-52F0-A142-87A1-3432F0BF99D8}"/>
              </a:ext>
            </a:extLst>
          </p:cNvPr>
          <p:cNvSpPr/>
          <p:nvPr/>
        </p:nvSpPr>
        <p:spPr>
          <a:xfrm>
            <a:off x="711216" y="495300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BE19203-1B87-82BB-8949-9FAE19104EBF}"/>
              </a:ext>
            </a:extLst>
          </p:cNvPr>
          <p:cNvSpPr/>
          <p:nvPr/>
        </p:nvSpPr>
        <p:spPr>
          <a:xfrm>
            <a:off x="6785600" y="124810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5E8C2-8315-9D3B-5E07-FCBF74EE4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2052" y="2941040"/>
            <a:ext cx="5067198" cy="2202460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806DE6EB-6ADA-E3C0-8EBB-7F0AFFC96873}"/>
              </a:ext>
            </a:extLst>
          </p:cNvPr>
          <p:cNvSpPr/>
          <p:nvPr/>
        </p:nvSpPr>
        <p:spPr>
          <a:xfrm>
            <a:off x="6769188" y="5442636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894BAF43-27DA-B988-FC76-6AF619F37E12}"/>
              </a:ext>
            </a:extLst>
          </p:cNvPr>
          <p:cNvSpPr txBox="1"/>
          <p:nvPr/>
        </p:nvSpPr>
        <p:spPr>
          <a:xfrm>
            <a:off x="7740334" y="5442636"/>
            <a:ext cx="95250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Payment Performance Metrics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E7F21DF1-C3A5-94CA-3728-78818977F3CB}"/>
              </a:ext>
            </a:extLst>
          </p:cNvPr>
          <p:cNvSpPr txBox="1"/>
          <p:nvPr/>
        </p:nvSpPr>
        <p:spPr>
          <a:xfrm>
            <a:off x="6980593" y="6079797"/>
            <a:ext cx="11212708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 </a:t>
            </a:r>
            <a:r>
              <a:rPr lang="en-US" dirty="0" err="1"/>
              <a:t>p.insurance_provider</a:t>
            </a:r>
            <a:r>
              <a:rPr lang="en-US" dirty="0"/>
              <a:t>,</a:t>
            </a:r>
          </a:p>
          <a:p>
            <a:r>
              <a:rPr lang="en-US" dirty="0"/>
              <a:t>    AVG(DATEDIFF(DAY, </a:t>
            </a:r>
            <a:r>
              <a:rPr lang="en-US" dirty="0" err="1"/>
              <a:t>t.treatment_date</a:t>
            </a:r>
            <a:r>
              <a:rPr lang="en-US" dirty="0"/>
              <a:t>, </a:t>
            </a:r>
            <a:r>
              <a:rPr lang="en-US" dirty="0" err="1"/>
              <a:t>b.bill_date</a:t>
            </a:r>
            <a:r>
              <a:rPr lang="en-US" dirty="0"/>
              <a:t>)) AS </a:t>
            </a:r>
            <a:r>
              <a:rPr lang="en-US" dirty="0" err="1"/>
              <a:t>avg_billing_delay</a:t>
            </a:r>
            <a:r>
              <a:rPr lang="en-US" dirty="0"/>
              <a:t>,</a:t>
            </a:r>
          </a:p>
          <a:p>
            <a:r>
              <a:rPr lang="en-US" dirty="0"/>
              <a:t>    FORMAT(SUM(CASE WHEN </a:t>
            </a:r>
            <a:r>
              <a:rPr lang="en-US" dirty="0" err="1"/>
              <a:t>b.payment_status</a:t>
            </a:r>
            <a:r>
              <a:rPr lang="en-US" dirty="0"/>
              <a:t> = 'Pending' THEN </a:t>
            </a:r>
            <a:r>
              <a:rPr lang="en-US" dirty="0" err="1"/>
              <a:t>b.amount</a:t>
            </a:r>
            <a:r>
              <a:rPr lang="en-US" dirty="0"/>
              <a:t> ELSE 0 END), 'C', '</a:t>
            </a:r>
            <a:r>
              <a:rPr lang="en-US" dirty="0" err="1"/>
              <a:t>en</a:t>
            </a:r>
            <a:r>
              <a:rPr lang="en-US" dirty="0"/>
              <a:t>-US') AS </a:t>
            </a:r>
            <a:r>
              <a:rPr lang="en-US" dirty="0" err="1"/>
              <a:t>total_pending</a:t>
            </a:r>
            <a:r>
              <a:rPr lang="en-US" dirty="0"/>
              <a:t>,</a:t>
            </a:r>
          </a:p>
          <a:p>
            <a:r>
              <a:rPr lang="en-US" dirty="0"/>
              <a:t>    COUNT(CASE WHEN </a:t>
            </a:r>
            <a:r>
              <a:rPr lang="en-US" dirty="0" err="1"/>
              <a:t>b.payment_status</a:t>
            </a:r>
            <a:r>
              <a:rPr lang="en-US" dirty="0"/>
              <a:t> = 'Failed' THEN 1 END) AS </a:t>
            </a:r>
            <a:r>
              <a:rPr lang="en-US" dirty="0" err="1"/>
              <a:t>failed_payments</a:t>
            </a:r>
            <a:endParaRPr lang="en-US" dirty="0"/>
          </a:p>
          <a:p>
            <a:r>
              <a:rPr lang="en-US" dirty="0"/>
              <a:t>FROM billing b</a:t>
            </a:r>
          </a:p>
          <a:p>
            <a:r>
              <a:rPr lang="en-US" dirty="0"/>
              <a:t>JOIN treatments t ON </a:t>
            </a:r>
            <a:r>
              <a:rPr lang="en-US" dirty="0" err="1"/>
              <a:t>b.treatment_id</a:t>
            </a:r>
            <a:r>
              <a:rPr lang="en-US" dirty="0"/>
              <a:t> = </a:t>
            </a:r>
            <a:r>
              <a:rPr lang="en-US" dirty="0" err="1"/>
              <a:t>t.treatment_id</a:t>
            </a:r>
            <a:endParaRPr lang="en-US" dirty="0"/>
          </a:p>
          <a:p>
            <a:r>
              <a:rPr lang="fr-FR" dirty="0"/>
              <a:t>JOIN patients p ON </a:t>
            </a:r>
            <a:r>
              <a:rPr lang="fr-FR" dirty="0" err="1"/>
              <a:t>b.patient_id</a:t>
            </a:r>
            <a:r>
              <a:rPr lang="fr-FR" dirty="0"/>
              <a:t> = </a:t>
            </a:r>
            <a:r>
              <a:rPr lang="fr-FR" dirty="0" err="1"/>
              <a:t>p.patient_id</a:t>
            </a:r>
            <a:endParaRPr lang="fr-FR" dirty="0"/>
          </a:p>
          <a:p>
            <a:r>
              <a:rPr lang="en-US" dirty="0"/>
              <a:t>GROUP BY </a:t>
            </a:r>
            <a:r>
              <a:rPr lang="en-US" dirty="0" err="1"/>
              <a:t>p.insurance_provider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avg_billing_delay</a:t>
            </a:r>
            <a:r>
              <a:rPr lang="en-US" dirty="0"/>
              <a:t> DESC;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18E76D-7465-4FA9-0275-C1ADD82B7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4956" y="7779245"/>
            <a:ext cx="5488210" cy="15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9D10-104B-A402-5CF9-FA2611431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DC29EA-F141-8919-326C-BE0C547BB092}"/>
              </a:ext>
            </a:extLst>
          </p:cNvPr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E3D856-8854-F588-649F-EF6205BEDE6D}"/>
                </a:ext>
              </a:extLst>
            </p:cNvPr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3AC49E4-B6F8-5367-BF3C-F539BECEB013}"/>
              </a:ext>
            </a:extLst>
          </p:cNvPr>
          <p:cNvGrpSpPr>
            <a:grpSpLocks noChangeAspect="1"/>
          </p:cNvGrpSpPr>
          <p:nvPr/>
        </p:nvGrpSpPr>
        <p:grpSpPr>
          <a:xfrm>
            <a:off x="-24698" y="3383971"/>
            <a:ext cx="7012325" cy="6806342"/>
            <a:chOff x="-23042" y="66269"/>
            <a:chExt cx="6542159" cy="63499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81A15CC-401E-64D7-FB93-A6D9A1F245D4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E16A318-5D80-DCB2-6668-474DF6D20EB5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E4C49B8-09B8-351B-84C6-E5196EB321C0}"/>
              </a:ext>
            </a:extLst>
          </p:cNvPr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1E105D3-EC2C-4CB9-4B3A-5059E0CA41B2}"/>
              </a:ext>
            </a:extLst>
          </p:cNvPr>
          <p:cNvSpPr txBox="1"/>
          <p:nvPr/>
        </p:nvSpPr>
        <p:spPr>
          <a:xfrm>
            <a:off x="7620000" y="1104900"/>
            <a:ext cx="952500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Revenue Trend Analysis</a:t>
            </a:r>
            <a:endParaRPr lang="en-US" sz="25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44F08F7-ACCD-E07B-4C51-85D453A87EF9}"/>
              </a:ext>
            </a:extLst>
          </p:cNvPr>
          <p:cNvSpPr txBox="1"/>
          <p:nvPr/>
        </p:nvSpPr>
        <p:spPr>
          <a:xfrm>
            <a:off x="7661638" y="1801038"/>
            <a:ext cx="10016762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MonthlyRevenue</a:t>
            </a:r>
            <a:r>
              <a:rPr lang="en-US" dirty="0"/>
              <a:t> AS (</a:t>
            </a:r>
          </a:p>
          <a:p>
            <a:r>
              <a:rPr lang="en-US" dirty="0"/>
              <a:t>    SELECT FORMAT(</a:t>
            </a:r>
            <a:r>
              <a:rPr lang="en-US" dirty="0" err="1"/>
              <a:t>b.bill_date</a:t>
            </a:r>
            <a:r>
              <a:rPr lang="en-US" dirty="0"/>
              <a:t>, '</a:t>
            </a:r>
            <a:r>
              <a:rPr lang="en-US" dirty="0" err="1"/>
              <a:t>yyyy</a:t>
            </a:r>
            <a:r>
              <a:rPr lang="en-US" dirty="0"/>
              <a:t>-MM') AS </a:t>
            </a:r>
            <a:r>
              <a:rPr lang="en-US" dirty="0" err="1"/>
              <a:t>month_year</a:t>
            </a:r>
            <a:r>
              <a:rPr lang="en-US" dirty="0"/>
              <a:t>,</a:t>
            </a:r>
          </a:p>
          <a:p>
            <a:r>
              <a:rPr lang="en-US" dirty="0"/>
              <a:t>        SUM(</a:t>
            </a:r>
            <a:r>
              <a:rPr lang="en-US" dirty="0" err="1"/>
              <a:t>b.amount</a:t>
            </a:r>
            <a:r>
              <a:rPr lang="en-US" dirty="0"/>
              <a:t>) AS </a:t>
            </a:r>
            <a:r>
              <a:rPr lang="en-US" dirty="0" err="1"/>
              <a:t>total_revenue</a:t>
            </a:r>
            <a:endParaRPr lang="en-US" dirty="0"/>
          </a:p>
          <a:p>
            <a:r>
              <a:rPr lang="en-US" dirty="0"/>
              <a:t>    FROM billing b</a:t>
            </a:r>
          </a:p>
          <a:p>
            <a:r>
              <a:rPr lang="en-US" dirty="0"/>
              <a:t>    WHERE </a:t>
            </a:r>
            <a:r>
              <a:rPr lang="en-US" dirty="0" err="1"/>
              <a:t>b.payment_status</a:t>
            </a:r>
            <a:r>
              <a:rPr lang="en-US" dirty="0"/>
              <a:t> = 'Paid'</a:t>
            </a:r>
          </a:p>
          <a:p>
            <a:r>
              <a:rPr lang="en-US" dirty="0"/>
              <a:t>    GROUP BY FORMAT(</a:t>
            </a:r>
            <a:r>
              <a:rPr lang="en-US" dirty="0" err="1"/>
              <a:t>b.bill_date</a:t>
            </a:r>
            <a:r>
              <a:rPr lang="en-US" dirty="0"/>
              <a:t>, '</a:t>
            </a:r>
            <a:r>
              <a:rPr lang="en-US" dirty="0" err="1"/>
              <a:t>yyyy</a:t>
            </a:r>
            <a:r>
              <a:rPr lang="en-US" dirty="0"/>
              <a:t>-MM')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SELECT </a:t>
            </a:r>
            <a:r>
              <a:rPr lang="en-US" dirty="0" err="1"/>
              <a:t>month_year</a:t>
            </a:r>
            <a:r>
              <a:rPr lang="en-US" dirty="0"/>
              <a:t>,</a:t>
            </a:r>
          </a:p>
          <a:p>
            <a:r>
              <a:rPr lang="en-US" dirty="0"/>
              <a:t>    FORMAT(</a:t>
            </a:r>
            <a:r>
              <a:rPr lang="en-US" dirty="0" err="1"/>
              <a:t>total_revenue</a:t>
            </a:r>
            <a:r>
              <a:rPr lang="en-US" dirty="0"/>
              <a:t>, 'C', '</a:t>
            </a:r>
            <a:r>
              <a:rPr lang="en-US" dirty="0" err="1"/>
              <a:t>en</a:t>
            </a:r>
            <a:r>
              <a:rPr lang="en-US" dirty="0"/>
              <a:t>-US') AS </a:t>
            </a:r>
            <a:r>
              <a:rPr lang="en-US" dirty="0" err="1"/>
              <a:t>total_revenue</a:t>
            </a:r>
            <a:r>
              <a:rPr lang="en-US" dirty="0"/>
              <a:t>,</a:t>
            </a:r>
          </a:p>
          <a:p>
            <a:r>
              <a:rPr lang="en-US" dirty="0"/>
              <a:t>    FORMAT(LAG(</a:t>
            </a:r>
            <a:r>
              <a:rPr lang="en-US" dirty="0" err="1"/>
              <a:t>total_revenue</a:t>
            </a:r>
            <a:r>
              <a:rPr lang="en-US" dirty="0"/>
              <a:t>) OVER (ORDER BY </a:t>
            </a:r>
            <a:r>
              <a:rPr lang="en-US" dirty="0" err="1"/>
              <a:t>month_year</a:t>
            </a:r>
            <a:r>
              <a:rPr lang="en-US" dirty="0"/>
              <a:t>), 'C', '</a:t>
            </a:r>
            <a:r>
              <a:rPr lang="en-US" dirty="0" err="1"/>
              <a:t>en</a:t>
            </a:r>
            <a:r>
              <a:rPr lang="en-US" dirty="0"/>
              <a:t>-US') AS </a:t>
            </a:r>
            <a:r>
              <a:rPr lang="en-US" dirty="0" err="1"/>
              <a:t>prev_month_revenue</a:t>
            </a:r>
            <a:r>
              <a:rPr lang="en-US" dirty="0"/>
              <a:t>,</a:t>
            </a:r>
          </a:p>
          <a:p>
            <a:r>
              <a:rPr lang="en-US" dirty="0"/>
              <a:t>    ROUND(</a:t>
            </a:r>
          </a:p>
          <a:p>
            <a:r>
              <a:rPr lang="en-US" dirty="0"/>
              <a:t>        ( (</a:t>
            </a:r>
            <a:r>
              <a:rPr lang="en-US" dirty="0" err="1"/>
              <a:t>total_revenue</a:t>
            </a:r>
            <a:r>
              <a:rPr lang="en-US" dirty="0"/>
              <a:t> - LAG(</a:t>
            </a:r>
            <a:r>
              <a:rPr lang="en-US" dirty="0" err="1"/>
              <a:t>total_revenue</a:t>
            </a:r>
            <a:r>
              <a:rPr lang="en-US" dirty="0"/>
              <a:t>) OVER (ORDER BY </a:t>
            </a:r>
            <a:r>
              <a:rPr lang="en-US" dirty="0" err="1"/>
              <a:t>month_year</a:t>
            </a:r>
            <a:r>
              <a:rPr lang="en-US" dirty="0"/>
              <a:t>)) * 100.0 / </a:t>
            </a:r>
          </a:p>
          <a:p>
            <a:r>
              <a:rPr lang="en-US" dirty="0"/>
              <a:t>           NULLIF(LAG(</a:t>
            </a:r>
            <a:r>
              <a:rPr lang="en-US" dirty="0" err="1"/>
              <a:t>total_revenue</a:t>
            </a:r>
            <a:r>
              <a:rPr lang="en-US" dirty="0"/>
              <a:t>) OVER (ORDER BY </a:t>
            </a:r>
            <a:r>
              <a:rPr lang="en-US" dirty="0" err="1"/>
              <a:t>month_year</a:t>
            </a:r>
            <a:r>
              <a:rPr lang="en-US" dirty="0"/>
              <a:t>), 0) ), 2   ) AS </a:t>
            </a:r>
            <a:r>
              <a:rPr lang="en-US" dirty="0" err="1"/>
              <a:t>pct_change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MonthlyRevenue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month_year</a:t>
            </a:r>
            <a:r>
              <a:rPr lang="en-US" dirty="0"/>
              <a:t>;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C349395-FCFA-C05C-DC27-3278A7D3BF03}"/>
              </a:ext>
            </a:extLst>
          </p:cNvPr>
          <p:cNvSpPr txBox="1"/>
          <p:nvPr/>
        </p:nvSpPr>
        <p:spPr>
          <a:xfrm>
            <a:off x="430040" y="1714500"/>
            <a:ext cx="429436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Financial Analysis &amp; Billing Patterns</a:t>
            </a:r>
            <a:endParaRPr lang="en-US" sz="40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211F63B-6AD5-B275-2EEA-4704A8A1829A}"/>
              </a:ext>
            </a:extLst>
          </p:cNvPr>
          <p:cNvSpPr/>
          <p:nvPr/>
        </p:nvSpPr>
        <p:spPr>
          <a:xfrm>
            <a:off x="711216" y="495300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8A882E55-CE60-C69C-7BF4-8220B37CFD0F}"/>
              </a:ext>
            </a:extLst>
          </p:cNvPr>
          <p:cNvSpPr/>
          <p:nvPr/>
        </p:nvSpPr>
        <p:spPr>
          <a:xfrm>
            <a:off x="6785600" y="124810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C68B57-4491-1AB5-2015-67E6F97AF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2859" y="5600699"/>
            <a:ext cx="6110344" cy="45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6410" y="-384069"/>
            <a:ext cx="6526377" cy="11159032"/>
            <a:chOff x="0" y="0"/>
            <a:chExt cx="2380840" cy="40708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0840" cy="4070845"/>
            </a:xfrm>
            <a:custGeom>
              <a:avLst/>
              <a:gdLst/>
              <a:ahLst/>
              <a:cxnLst/>
              <a:rect l="l" t="t" r="r" b="b"/>
              <a:pathLst>
                <a:path w="2380840" h="4070845">
                  <a:moveTo>
                    <a:pt x="0" y="0"/>
                  </a:moveTo>
                  <a:lnTo>
                    <a:pt x="2380840" y="0"/>
                  </a:lnTo>
                  <a:lnTo>
                    <a:pt x="2380840" y="4070845"/>
                  </a:lnTo>
                  <a:lnTo>
                    <a:pt x="0" y="4070845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66777" y="2142130"/>
            <a:ext cx="7370128" cy="737012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r="-4981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136320" y="6221939"/>
            <a:ext cx="4099997" cy="4099997"/>
            <a:chOff x="0" y="0"/>
            <a:chExt cx="495300" cy="4953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236317" y="1420566"/>
            <a:ext cx="6670683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/>
              <a:t>100% conversion rate from appointments to treatments.</a:t>
            </a:r>
          </a:p>
          <a:p>
            <a:endParaRPr lang="en-US" sz="2800" dirty="0"/>
          </a:p>
          <a:p>
            <a:r>
              <a:rPr lang="en-US" sz="2800" dirty="0"/>
              <a:t>Pediatrics leads in workload and revenue ($88K).</a:t>
            </a:r>
          </a:p>
          <a:p>
            <a:endParaRPr lang="en-US" sz="2800" dirty="0"/>
          </a:p>
          <a:p>
            <a:r>
              <a:rPr lang="en-US" sz="2800" dirty="0"/>
              <a:t>Insurance pending balance: $184K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Stable growth with seasonal fluctuations.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32577" y="7527847"/>
            <a:ext cx="3107481" cy="125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000" dirty="0">
                <a:solidFill>
                  <a:schemeClr val="bg1"/>
                </a:solidFill>
              </a:rPr>
              <a:t>Conclusion &amp; Key Takeaways</a:t>
            </a:r>
            <a:endParaRPr lang="en-US" sz="4000" b="1" dirty="0">
              <a:solidFill>
                <a:schemeClr val="bg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2D7223DE-D1D3-BD3A-977D-9EBD5A26A2E9}"/>
              </a:ext>
            </a:extLst>
          </p:cNvPr>
          <p:cNvSpPr/>
          <p:nvPr/>
        </p:nvSpPr>
        <p:spPr>
          <a:xfrm>
            <a:off x="10273828" y="1461183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35276F35-1D9A-3ED0-0815-55ECF7A0E002}"/>
              </a:ext>
            </a:extLst>
          </p:cNvPr>
          <p:cNvSpPr/>
          <p:nvPr/>
        </p:nvSpPr>
        <p:spPr>
          <a:xfrm>
            <a:off x="10304370" y="2764941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92B371E2-2E7D-AD30-CCA8-0F0C9091E6FC}"/>
              </a:ext>
            </a:extLst>
          </p:cNvPr>
          <p:cNvSpPr/>
          <p:nvPr/>
        </p:nvSpPr>
        <p:spPr>
          <a:xfrm>
            <a:off x="10304370" y="3981096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3ED673FB-AA87-4687-D2B7-021E872BD487}"/>
              </a:ext>
            </a:extLst>
          </p:cNvPr>
          <p:cNvSpPr/>
          <p:nvPr/>
        </p:nvSpPr>
        <p:spPr>
          <a:xfrm>
            <a:off x="10331831" y="479051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8C8F-DE71-C736-ACE4-327525732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58378E-4A5E-ED8A-F56F-5701E0E7DCDB}"/>
              </a:ext>
            </a:extLst>
          </p:cNvPr>
          <p:cNvGrpSpPr/>
          <p:nvPr/>
        </p:nvGrpSpPr>
        <p:grpSpPr>
          <a:xfrm>
            <a:off x="-1296410" y="-384069"/>
            <a:ext cx="6526377" cy="11159032"/>
            <a:chOff x="0" y="0"/>
            <a:chExt cx="2380840" cy="40708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BA1D05-2DB9-A9C2-CF57-063500CCF54C}"/>
                </a:ext>
              </a:extLst>
            </p:cNvPr>
            <p:cNvSpPr/>
            <p:nvPr/>
          </p:nvSpPr>
          <p:spPr>
            <a:xfrm>
              <a:off x="0" y="0"/>
              <a:ext cx="2380840" cy="4070845"/>
            </a:xfrm>
            <a:custGeom>
              <a:avLst/>
              <a:gdLst/>
              <a:ahLst/>
              <a:cxnLst/>
              <a:rect l="l" t="t" r="r" b="b"/>
              <a:pathLst>
                <a:path w="2380840" h="4070845">
                  <a:moveTo>
                    <a:pt x="0" y="0"/>
                  </a:moveTo>
                  <a:lnTo>
                    <a:pt x="2380840" y="0"/>
                  </a:lnTo>
                  <a:lnTo>
                    <a:pt x="2380840" y="4070845"/>
                  </a:lnTo>
                  <a:lnTo>
                    <a:pt x="0" y="4070845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11F77F8-6F0A-C59D-F82C-E92EFA97927C}"/>
              </a:ext>
            </a:extLst>
          </p:cNvPr>
          <p:cNvGrpSpPr>
            <a:grpSpLocks noChangeAspect="1"/>
          </p:cNvGrpSpPr>
          <p:nvPr/>
        </p:nvGrpSpPr>
        <p:grpSpPr>
          <a:xfrm>
            <a:off x="1966777" y="2142130"/>
            <a:ext cx="7370128" cy="7370128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19EB2AD-923D-E5C2-6B44-FC0195C3F92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4623243-DC0D-A56A-A386-2E079D55FB44}"/>
              </a:ext>
            </a:extLst>
          </p:cNvPr>
          <p:cNvGrpSpPr>
            <a:grpSpLocks noChangeAspect="1"/>
          </p:cNvGrpSpPr>
          <p:nvPr/>
        </p:nvGrpSpPr>
        <p:grpSpPr>
          <a:xfrm>
            <a:off x="6471166" y="5556785"/>
            <a:ext cx="4765151" cy="4765151"/>
            <a:chOff x="0" y="0"/>
            <a:chExt cx="495300" cy="4953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6B9FED7-7ED6-7E5A-D958-A38045499C75}"/>
                </a:ext>
              </a:extLst>
            </p:cNvPr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2E163C6-BD27-9552-5CE9-23C219D6556B}"/>
                </a:ext>
              </a:extLst>
            </p:cNvPr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3ED21E9A-DBE5-252F-305D-15FC546F7C88}"/>
              </a:ext>
            </a:extLst>
          </p:cNvPr>
          <p:cNvSpPr txBox="1"/>
          <p:nvPr/>
        </p:nvSpPr>
        <p:spPr>
          <a:xfrm>
            <a:off x="11236317" y="1420566"/>
            <a:ext cx="6670683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/>
              <a:t>Reduce no-shows with automated reminders.</a:t>
            </a:r>
          </a:p>
          <a:p>
            <a:endParaRPr lang="en-US" sz="2800" dirty="0"/>
          </a:p>
          <a:p>
            <a:r>
              <a:rPr lang="en-US" sz="2800" dirty="0"/>
              <a:t>Optimize staffing on Tue/Wed peak hours.</a:t>
            </a:r>
          </a:p>
          <a:p>
            <a:endParaRPr lang="en-US" sz="2800" dirty="0"/>
          </a:p>
          <a:p>
            <a:r>
              <a:rPr lang="en-US" sz="2800" dirty="0"/>
              <a:t>Automate claim tracking and follow-ups.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Expand Oncology &amp; Dermatology services.</a:t>
            </a:r>
          </a:p>
          <a:p>
            <a:endParaRPr lang="en-US" sz="2800" dirty="0"/>
          </a:p>
          <a:p>
            <a:r>
              <a:rPr lang="en-US" sz="2800" dirty="0"/>
              <a:t>Build SQL + Tableau dashboards for real-time KPI tracking.</a:t>
            </a:r>
          </a:p>
          <a:p>
            <a:endParaRPr lang="en-US" sz="2800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0B5EBBA-0586-E605-42AB-3108C1F9FEB3}"/>
              </a:ext>
            </a:extLst>
          </p:cNvPr>
          <p:cNvSpPr txBox="1"/>
          <p:nvPr/>
        </p:nvSpPr>
        <p:spPr>
          <a:xfrm>
            <a:off x="6886576" y="7057214"/>
            <a:ext cx="3882073" cy="1252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000" dirty="0">
                <a:solidFill>
                  <a:schemeClr val="bg1"/>
                </a:solidFill>
              </a:rPr>
              <a:t>Future Recommendations</a:t>
            </a:r>
            <a:endParaRPr lang="en-US" sz="4000" b="1" dirty="0">
              <a:solidFill>
                <a:schemeClr val="bg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85B7A51A-8421-9628-0C7A-A200B5E290FD}"/>
              </a:ext>
            </a:extLst>
          </p:cNvPr>
          <p:cNvSpPr/>
          <p:nvPr/>
        </p:nvSpPr>
        <p:spPr>
          <a:xfrm>
            <a:off x="10273828" y="1461183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CAE42EA9-6CA9-E9F0-9953-3979A113EB3B}"/>
              </a:ext>
            </a:extLst>
          </p:cNvPr>
          <p:cNvSpPr/>
          <p:nvPr/>
        </p:nvSpPr>
        <p:spPr>
          <a:xfrm>
            <a:off x="10331831" y="2280225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A1D829A8-3DDE-B56A-D427-5186C61B6BF9}"/>
              </a:ext>
            </a:extLst>
          </p:cNvPr>
          <p:cNvSpPr/>
          <p:nvPr/>
        </p:nvSpPr>
        <p:spPr>
          <a:xfrm>
            <a:off x="10331831" y="315223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A2EDC608-B579-62F3-3CD4-E636CE7A114D}"/>
              </a:ext>
            </a:extLst>
          </p:cNvPr>
          <p:cNvSpPr/>
          <p:nvPr/>
        </p:nvSpPr>
        <p:spPr>
          <a:xfrm>
            <a:off x="10331831" y="4061135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2681C3A-50BD-D7CC-AED2-71B8E86CED92}"/>
              </a:ext>
            </a:extLst>
          </p:cNvPr>
          <p:cNvSpPr/>
          <p:nvPr/>
        </p:nvSpPr>
        <p:spPr>
          <a:xfrm>
            <a:off x="10331831" y="4905851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46221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2934-8813-293A-6751-A4570632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E680A9F-14E6-D5B2-25D1-D94EAA0EF840}"/>
              </a:ext>
            </a:extLst>
          </p:cNvPr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176A267-4269-35A8-E19D-1ADE9E932931}"/>
                </a:ext>
              </a:extLst>
            </p:cNvPr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88B7FDE-EE4A-DAD7-1754-B13628B62D1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312939"/>
            <a:ext cx="6969709" cy="6942483"/>
            <a:chOff x="0" y="0"/>
            <a:chExt cx="6502400" cy="6477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FFCE4D7-23B8-4AB5-8961-EAD80172C535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E275594-8749-29C8-2840-2DA9EB98E104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E54796F-688A-1AFC-A2F0-4F4CD388A72B}"/>
              </a:ext>
            </a:extLst>
          </p:cNvPr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506139C-AD0A-AEE4-5958-D605FEF6AB32}"/>
              </a:ext>
            </a:extLst>
          </p:cNvPr>
          <p:cNvSpPr txBox="1"/>
          <p:nvPr/>
        </p:nvSpPr>
        <p:spPr>
          <a:xfrm>
            <a:off x="7848600" y="3771900"/>
            <a:ext cx="761999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Thank you !!!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BA1BA98-3988-6C6D-FF4B-633D4F53BBFF}"/>
              </a:ext>
            </a:extLst>
          </p:cNvPr>
          <p:cNvSpPr/>
          <p:nvPr/>
        </p:nvSpPr>
        <p:spPr>
          <a:xfrm>
            <a:off x="711216" y="1214978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6611FAF1-1D40-861A-97D5-39082094D632}"/>
              </a:ext>
            </a:extLst>
          </p:cNvPr>
          <p:cNvSpPr/>
          <p:nvPr/>
        </p:nvSpPr>
        <p:spPr>
          <a:xfrm>
            <a:off x="10987915" y="2620515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FF898C8E-F3BB-5A02-FED3-88207F5B5E0D}"/>
              </a:ext>
            </a:extLst>
          </p:cNvPr>
          <p:cNvSpPr/>
          <p:nvPr/>
        </p:nvSpPr>
        <p:spPr>
          <a:xfrm>
            <a:off x="10987915" y="535432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4008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8958"/>
            <a:ext cx="7377678" cy="11098846"/>
            <a:chOff x="0" y="0"/>
            <a:chExt cx="2691397" cy="4048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1397" cy="4048889"/>
            </a:xfrm>
            <a:custGeom>
              <a:avLst/>
              <a:gdLst/>
              <a:ahLst/>
              <a:cxnLst/>
              <a:rect l="l" t="t" r="r" b="b"/>
              <a:pathLst>
                <a:path w="2691397" h="4048889">
                  <a:moveTo>
                    <a:pt x="0" y="0"/>
                  </a:moveTo>
                  <a:lnTo>
                    <a:pt x="2691397" y="0"/>
                  </a:lnTo>
                  <a:lnTo>
                    <a:pt x="2691397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77678" y="0"/>
            <a:ext cx="10910322" cy="6966284"/>
            <a:chOff x="0" y="0"/>
            <a:chExt cx="14547096" cy="928837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2112" b="2112"/>
            <a:stretch>
              <a:fillRect/>
            </a:stretch>
          </p:blipFill>
          <p:spPr>
            <a:xfrm>
              <a:off x="0" y="0"/>
              <a:ext cx="14547096" cy="9288379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028700" y="1822639"/>
            <a:ext cx="3824855" cy="66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4"/>
              </a:lnSpc>
            </a:pPr>
            <a:r>
              <a:rPr lang="en-US" sz="4000" dirty="0"/>
              <a:t>Project Overview</a:t>
            </a:r>
            <a:endParaRPr lang="en-US" sz="3938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2131" y="2711617"/>
            <a:ext cx="6666804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Objective: Analyze hospital operations, patient engagement, and revenue trends using SQL and Tableau.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Dataset: 5 tables - Patients, Doctors, Appointments, Treatments, Billing.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Goals: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Understand patient demographics &amp; retention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Evaluate doctor performance &amp; specialization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Measure appointment efficiency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Analyze revenue flow &amp; insurance impact</a:t>
            </a:r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Tools: SQL Server | Excel | Tableau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8700" y="495300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72908" y="0"/>
            <a:ext cx="4215092" cy="10952776"/>
            <a:chOff x="0" y="0"/>
            <a:chExt cx="1537677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677" cy="3995602"/>
            </a:xfrm>
            <a:custGeom>
              <a:avLst/>
              <a:gdLst/>
              <a:ahLst/>
              <a:cxnLst/>
              <a:rect l="l" t="t" r="r" b="b"/>
              <a:pathLst>
                <a:path w="1537677" h="3995602">
                  <a:moveTo>
                    <a:pt x="0" y="0"/>
                  </a:moveTo>
                  <a:lnTo>
                    <a:pt x="1537677" y="0"/>
                  </a:lnTo>
                  <a:lnTo>
                    <a:pt x="153767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27147" y="1102307"/>
            <a:ext cx="6277672" cy="627764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380" r="-4561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494587" y="1562100"/>
            <a:ext cx="3392613" cy="352555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40330" y="2037442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33715" y="3006438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00200" y="2025538"/>
            <a:ext cx="7373620" cy="5354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Verified referential integrity between tables.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Ensured correct date sequences (registration &lt; appointment &lt; treatment &lt; billing).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Checked for missing, duplicate, and inconsistent values.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Validated categorical field accuracy (gender, </a:t>
            </a:r>
            <a:r>
              <a:rPr lang="en-US" sz="2500" dirty="0" err="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payment_status</a:t>
            </a:r>
            <a:r>
              <a:rPr lang="en-US" sz="25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etc.).</a:t>
            </a:r>
          </a:p>
          <a:p>
            <a:pPr algn="l">
              <a:lnSpc>
                <a:spcPts val="3500"/>
              </a:lnSpc>
            </a:pPr>
            <a:endParaRPr lang="en-US" sz="2500" dirty="0">
              <a:solidFill>
                <a:srgbClr val="00000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Briefly write something about the hospital.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6376" y="2539572"/>
            <a:ext cx="3392614" cy="1252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000" dirty="0">
                <a:solidFill>
                  <a:schemeClr val="bg1"/>
                </a:solidFill>
              </a:rPr>
              <a:t>Data Model &amp; Quality Checks</a:t>
            </a:r>
            <a:endParaRPr lang="en-US" sz="4000" b="1" dirty="0">
              <a:solidFill>
                <a:schemeClr val="bg1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49D08679-2626-A1A2-F5CF-DB8AF2F162E0}"/>
              </a:ext>
            </a:extLst>
          </p:cNvPr>
          <p:cNvSpPr/>
          <p:nvPr/>
        </p:nvSpPr>
        <p:spPr>
          <a:xfrm>
            <a:off x="522416" y="4366792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79FC3811-CAFB-9BF8-5D0F-A65069F2C1E4}"/>
              </a:ext>
            </a:extLst>
          </p:cNvPr>
          <p:cNvSpPr/>
          <p:nvPr/>
        </p:nvSpPr>
        <p:spPr>
          <a:xfrm>
            <a:off x="522416" y="5637158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45254855-D831-992B-8A65-B083BEEE002C}"/>
              </a:ext>
            </a:extLst>
          </p:cNvPr>
          <p:cNvSpPr/>
          <p:nvPr/>
        </p:nvSpPr>
        <p:spPr>
          <a:xfrm>
            <a:off x="540330" y="6939628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BE18B-52DC-A864-70DC-978CB1FA6142}"/>
              </a:ext>
            </a:extLst>
          </p:cNvPr>
          <p:cNvSpPr txBox="1"/>
          <p:nvPr/>
        </p:nvSpPr>
        <p:spPr>
          <a:xfrm>
            <a:off x="1600200" y="8387791"/>
            <a:ext cx="1082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Outcome: Clean, relational dataset ready for SQL analysis and visualization.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600" b="-59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6070" y="-128023"/>
            <a:ext cx="10415023" cy="10415023"/>
          </a:xfrm>
          <a:custGeom>
            <a:avLst/>
            <a:gdLst/>
            <a:ahLst/>
            <a:cxnLst/>
            <a:rect l="l" t="t" r="r" b="b"/>
            <a:pathLst>
              <a:path w="10415023" h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38322" y="2817893"/>
            <a:ext cx="4619506" cy="1027027"/>
            <a:chOff x="0" y="0"/>
            <a:chExt cx="1460234" cy="3246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0234" cy="324645"/>
            </a:xfrm>
            <a:custGeom>
              <a:avLst/>
              <a:gdLst/>
              <a:ahLst/>
              <a:cxnLst/>
              <a:rect l="l" t="t" r="r" b="b"/>
              <a:pathLst>
                <a:path w="1460234" h="324645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38322" y="4298754"/>
            <a:ext cx="4619506" cy="1027027"/>
            <a:chOff x="0" y="0"/>
            <a:chExt cx="1460234" cy="324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0234" cy="324645"/>
            </a:xfrm>
            <a:custGeom>
              <a:avLst/>
              <a:gdLst/>
              <a:ahLst/>
              <a:cxnLst/>
              <a:rect l="l" t="t" r="r" b="b"/>
              <a:pathLst>
                <a:path w="1460234" h="324645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44184" y="5864145"/>
            <a:ext cx="4619506" cy="1027027"/>
            <a:chOff x="0" y="0"/>
            <a:chExt cx="1460234" cy="3246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0234" cy="324645"/>
            </a:xfrm>
            <a:custGeom>
              <a:avLst/>
              <a:gdLst/>
              <a:ahLst/>
              <a:cxnLst/>
              <a:rect l="l" t="t" r="r" b="b"/>
              <a:pathLst>
                <a:path w="1460234" h="324645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38322" y="7451467"/>
            <a:ext cx="4619506" cy="1027027"/>
            <a:chOff x="0" y="0"/>
            <a:chExt cx="1460234" cy="3246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60234" cy="324645"/>
            </a:xfrm>
            <a:custGeom>
              <a:avLst/>
              <a:gdLst/>
              <a:ahLst/>
              <a:cxnLst/>
              <a:rect l="l" t="t" r="r" b="b"/>
              <a:pathLst>
                <a:path w="1460234" h="324645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74334" y="846205"/>
            <a:ext cx="5654664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000" dirty="0"/>
              <a:t>SQL Analysis Framework</a:t>
            </a:r>
            <a:endParaRPr lang="en-US" sz="4000" b="1" dirty="0"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8322" y="1933620"/>
            <a:ext cx="559067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/>
              <a:t>Queries focused on</a:t>
            </a:r>
            <a:endParaRPr lang="en-US" sz="3200" dirty="0"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27901" y="5945085"/>
            <a:ext cx="3711873" cy="965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Appointment Efficiency &amp; Conversion</a:t>
            </a:r>
            <a:endParaRPr lang="en-US" sz="2799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93957" y="3062167"/>
            <a:ext cx="3308236" cy="46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Patient Insights </a:t>
            </a:r>
            <a:endParaRPr lang="en-US" sz="2799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5106" y="4371804"/>
            <a:ext cx="4619506" cy="965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Doctor Performance &amp; Revenue</a:t>
            </a:r>
            <a:endParaRPr lang="en-US" sz="2799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93957" y="7532407"/>
            <a:ext cx="3308236" cy="96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Financial Analysis &amp; Billing Patterns</a:t>
            </a:r>
            <a:endParaRPr lang="en-US" sz="2799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777B1C01-5656-FF3B-EE6B-32A9E6C896E2}"/>
              </a:ext>
            </a:extLst>
          </p:cNvPr>
          <p:cNvSpPr txBox="1"/>
          <p:nvPr/>
        </p:nvSpPr>
        <p:spPr>
          <a:xfrm>
            <a:off x="381000" y="9036228"/>
            <a:ext cx="113579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SQL tools used: Joins, Window Functions, Aggregations, Subqueries.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4698" y="3383971"/>
            <a:ext cx="7012325" cy="6806342"/>
            <a:chOff x="-23042" y="66269"/>
            <a:chExt cx="6542159" cy="6349987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20000" y="1104900"/>
            <a:ext cx="678180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Patient distribution and average age by gender</a:t>
            </a:r>
            <a:endParaRPr lang="en-US" sz="25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68104" y="1815687"/>
            <a:ext cx="747189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    gender,</a:t>
            </a:r>
          </a:p>
          <a:p>
            <a:r>
              <a:rPr lang="en-US" dirty="0"/>
              <a:t>    COUNT(*) AS </a:t>
            </a:r>
            <a:r>
              <a:rPr lang="en-US" dirty="0" err="1"/>
              <a:t>total_patients</a:t>
            </a:r>
            <a:r>
              <a:rPr lang="en-US" dirty="0"/>
              <a:t>,</a:t>
            </a:r>
          </a:p>
          <a:p>
            <a:r>
              <a:rPr lang="en-US" dirty="0"/>
              <a:t>    ROUND(AVG(DATEDIFF(YEAR, </a:t>
            </a:r>
            <a:r>
              <a:rPr lang="en-US" dirty="0" err="1"/>
              <a:t>date_of_birth</a:t>
            </a:r>
            <a:r>
              <a:rPr lang="en-US" dirty="0"/>
              <a:t>, GETDATE())), 0) AS </a:t>
            </a:r>
            <a:r>
              <a:rPr lang="en-US" dirty="0" err="1"/>
              <a:t>avg_age</a:t>
            </a:r>
            <a:endParaRPr lang="en-US" dirty="0"/>
          </a:p>
          <a:p>
            <a:r>
              <a:rPr lang="en-US" dirty="0"/>
              <a:t>FROM patients</a:t>
            </a:r>
          </a:p>
          <a:p>
            <a:r>
              <a:rPr lang="en-US" dirty="0"/>
              <a:t>GROUP BY gender;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20000" y="5535666"/>
            <a:ext cx="662940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Average Revenue per Patient (ARPP)</a:t>
            </a:r>
            <a:endParaRPr lang="en-US" sz="25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768103" y="6160900"/>
            <a:ext cx="846249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    FORMAT(ROUND(SUM(</a:t>
            </a:r>
            <a:r>
              <a:rPr lang="en-US" dirty="0" err="1"/>
              <a:t>b.amount</a:t>
            </a:r>
            <a:r>
              <a:rPr lang="en-US" dirty="0"/>
              <a:t>) * 1.0 </a:t>
            </a:r>
          </a:p>
          <a:p>
            <a:r>
              <a:rPr lang="en-US" dirty="0"/>
              <a:t>	/ COUNT(DISTINCT </a:t>
            </a:r>
            <a:r>
              <a:rPr lang="en-US" dirty="0" err="1"/>
              <a:t>p.patient_id</a:t>
            </a:r>
            <a:r>
              <a:rPr lang="en-US" dirty="0"/>
              <a:t>), 2), 'C', '</a:t>
            </a:r>
            <a:r>
              <a:rPr lang="en-US" dirty="0" err="1"/>
              <a:t>en</a:t>
            </a:r>
            <a:r>
              <a:rPr lang="en-US" dirty="0"/>
              <a:t>-US') AS </a:t>
            </a:r>
            <a:r>
              <a:rPr lang="en-US" dirty="0" err="1"/>
              <a:t>avg_revenue_per_patient</a:t>
            </a:r>
            <a:endParaRPr lang="en-US" dirty="0"/>
          </a:p>
          <a:p>
            <a:r>
              <a:rPr lang="en-US" dirty="0"/>
              <a:t>FROM billing b</a:t>
            </a:r>
          </a:p>
          <a:p>
            <a:r>
              <a:rPr lang="en-US" dirty="0"/>
              <a:t>JOIN patients p ON </a:t>
            </a:r>
            <a:r>
              <a:rPr lang="en-US" dirty="0" err="1"/>
              <a:t>b.patient_id</a:t>
            </a:r>
            <a:r>
              <a:rPr lang="en-US" dirty="0"/>
              <a:t> = </a:t>
            </a:r>
            <a:r>
              <a:rPr lang="en-US" dirty="0" err="1"/>
              <a:t>p.patient_id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b.payment_status</a:t>
            </a:r>
            <a:r>
              <a:rPr lang="en-US" dirty="0"/>
              <a:t> = 'Paid';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0040" y="2397363"/>
            <a:ext cx="3824855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Patient Insights </a:t>
            </a:r>
            <a:endParaRPr lang="en-US" sz="40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711216" y="1214978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2683541C-6B84-0FB0-4D0F-EA60AD91E75F}"/>
              </a:ext>
            </a:extLst>
          </p:cNvPr>
          <p:cNvSpPr/>
          <p:nvPr/>
        </p:nvSpPr>
        <p:spPr>
          <a:xfrm>
            <a:off x="6785600" y="124810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B15106-D3A7-8380-DB8F-DBEF56464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4050" y="3080263"/>
            <a:ext cx="4116949" cy="1618937"/>
          </a:xfrm>
          <a:prstGeom prst="rect">
            <a:avLst/>
          </a:prstGeom>
        </p:spPr>
      </p:pic>
      <p:sp>
        <p:nvSpPr>
          <p:cNvPr id="26" name="Freeform 8">
            <a:extLst>
              <a:ext uri="{FF2B5EF4-FFF2-40B4-BE49-F238E27FC236}">
                <a16:creationId xmlns:a16="http://schemas.microsoft.com/office/drawing/2014/main" id="{DA87B911-2DFB-4A59-8473-F5A1B1F9E2B3}"/>
              </a:ext>
            </a:extLst>
          </p:cNvPr>
          <p:cNvSpPr/>
          <p:nvPr/>
        </p:nvSpPr>
        <p:spPr>
          <a:xfrm>
            <a:off x="6782804" y="5548608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E5AC7A-867D-5245-4B65-980B828C6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6395" y="8080373"/>
            <a:ext cx="3465097" cy="1661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FAEB9-90CB-BA20-AAB9-ACF44E9E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A665E4-00E0-2826-33CE-F47DEDAB403C}"/>
              </a:ext>
            </a:extLst>
          </p:cNvPr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44ED51-D14D-1816-F260-976EF223D890}"/>
                </a:ext>
              </a:extLst>
            </p:cNvPr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524B465-0F55-0615-80EC-1B05DDAE0844}"/>
              </a:ext>
            </a:extLst>
          </p:cNvPr>
          <p:cNvGrpSpPr>
            <a:grpSpLocks noChangeAspect="1"/>
          </p:cNvGrpSpPr>
          <p:nvPr/>
        </p:nvGrpSpPr>
        <p:grpSpPr>
          <a:xfrm>
            <a:off x="-24698" y="3383971"/>
            <a:ext cx="7012325" cy="6806342"/>
            <a:chOff x="-23042" y="66269"/>
            <a:chExt cx="6542159" cy="63499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E01BDDC-96FC-ECBC-AEF0-19FA028A4240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E035A64-F047-FE98-4A6C-D868DC88FD4D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5C26F3E-A53A-9081-E70E-E0C2146D16DF}"/>
              </a:ext>
            </a:extLst>
          </p:cNvPr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1233466-823C-B3CE-B9C2-B5BFD05063F8}"/>
              </a:ext>
            </a:extLst>
          </p:cNvPr>
          <p:cNvSpPr txBox="1"/>
          <p:nvPr/>
        </p:nvSpPr>
        <p:spPr>
          <a:xfrm>
            <a:off x="7620000" y="1104900"/>
            <a:ext cx="678180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Patient Retention &amp; Visit Frequency</a:t>
            </a:r>
            <a:endParaRPr lang="en-US" sz="25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849C4C7-0BDE-7335-5F3A-5A2A922BA554}"/>
              </a:ext>
            </a:extLst>
          </p:cNvPr>
          <p:cNvSpPr txBox="1"/>
          <p:nvPr/>
        </p:nvSpPr>
        <p:spPr>
          <a:xfrm>
            <a:off x="7768104" y="1815687"/>
            <a:ext cx="998649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COUNT(*) AS </a:t>
            </a:r>
            <a:r>
              <a:rPr lang="en-US" dirty="0" err="1"/>
              <a:t>total_patients</a:t>
            </a:r>
            <a:r>
              <a:rPr lang="en-US" dirty="0"/>
              <a:t>,</a:t>
            </a:r>
          </a:p>
          <a:p>
            <a:r>
              <a:rPr lang="en-US" dirty="0"/>
              <a:t>    SUM(CASE WHEN </a:t>
            </a:r>
            <a:r>
              <a:rPr lang="en-US" dirty="0" err="1"/>
              <a:t>visit_count</a:t>
            </a:r>
            <a:r>
              <a:rPr lang="en-US" dirty="0"/>
              <a:t> &gt; 1 THEN 1 ELSE 0 END) AS </a:t>
            </a:r>
            <a:r>
              <a:rPr lang="en-US" dirty="0" err="1"/>
              <a:t>returning_patients</a:t>
            </a:r>
            <a:r>
              <a:rPr lang="en-US" dirty="0"/>
              <a:t>,</a:t>
            </a:r>
          </a:p>
          <a:p>
            <a:r>
              <a:rPr lang="en-US" dirty="0"/>
              <a:t>    ROUND(SUM(CASE WHEN </a:t>
            </a:r>
            <a:r>
              <a:rPr lang="en-US" dirty="0" err="1"/>
              <a:t>visit_count</a:t>
            </a:r>
            <a:r>
              <a:rPr lang="en-US" dirty="0"/>
              <a:t> &gt; 1 THEN 1 ELSE 0 END) * 100.0 / COUNT(*), 2) AS </a:t>
            </a:r>
            <a:r>
              <a:rPr lang="en-US" dirty="0" err="1"/>
              <a:t>retention_rate</a:t>
            </a:r>
            <a:endParaRPr lang="en-US" dirty="0"/>
          </a:p>
          <a:p>
            <a:r>
              <a:rPr lang="en-US" dirty="0"/>
              <a:t>FROM (</a:t>
            </a:r>
          </a:p>
          <a:p>
            <a:r>
              <a:rPr lang="en-US" dirty="0"/>
              <a:t>    SELECT </a:t>
            </a:r>
            <a:r>
              <a:rPr lang="en-US" dirty="0" err="1"/>
              <a:t>patient_id</a:t>
            </a:r>
            <a:r>
              <a:rPr lang="en-US" dirty="0"/>
              <a:t>, COUNT(*) AS </a:t>
            </a:r>
            <a:r>
              <a:rPr lang="en-US" dirty="0" err="1"/>
              <a:t>visit_count</a:t>
            </a:r>
            <a:endParaRPr lang="en-US" dirty="0"/>
          </a:p>
          <a:p>
            <a:r>
              <a:rPr lang="en-US" dirty="0"/>
              <a:t>    FROM appointments</a:t>
            </a:r>
          </a:p>
          <a:p>
            <a:r>
              <a:rPr lang="en-US" dirty="0"/>
              <a:t>    GROUP BY </a:t>
            </a:r>
            <a:r>
              <a:rPr lang="en-US" dirty="0" err="1"/>
              <a:t>patient_id</a:t>
            </a:r>
            <a:endParaRPr lang="en-US" dirty="0"/>
          </a:p>
          <a:p>
            <a:r>
              <a:rPr lang="en-US" dirty="0"/>
              <a:t>) AS </a:t>
            </a:r>
            <a:r>
              <a:rPr lang="en-US" dirty="0" err="1"/>
              <a:t>patient_visits</a:t>
            </a:r>
            <a:r>
              <a:rPr lang="en-US" dirty="0"/>
              <a:t>;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B4F80CA-990A-0C47-75B2-63C98135EEBF}"/>
              </a:ext>
            </a:extLst>
          </p:cNvPr>
          <p:cNvSpPr txBox="1"/>
          <p:nvPr/>
        </p:nvSpPr>
        <p:spPr>
          <a:xfrm>
            <a:off x="7620000" y="5535666"/>
            <a:ext cx="662940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Average Revenue per Patient (ARPP)</a:t>
            </a:r>
            <a:endParaRPr lang="en-US" sz="25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ACA6039-3E7B-6E19-0DDD-E4FF2D08E46F}"/>
              </a:ext>
            </a:extLst>
          </p:cNvPr>
          <p:cNvSpPr txBox="1"/>
          <p:nvPr/>
        </p:nvSpPr>
        <p:spPr>
          <a:xfrm>
            <a:off x="7768103" y="6160900"/>
            <a:ext cx="846249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    FORMAT(ROUND(SUM(</a:t>
            </a:r>
            <a:r>
              <a:rPr lang="en-US" dirty="0" err="1"/>
              <a:t>b.amount</a:t>
            </a:r>
            <a:r>
              <a:rPr lang="en-US" dirty="0"/>
              <a:t>) * 1.0 </a:t>
            </a:r>
          </a:p>
          <a:p>
            <a:r>
              <a:rPr lang="en-US" dirty="0"/>
              <a:t>	/ COUNT(DISTINCT </a:t>
            </a:r>
            <a:r>
              <a:rPr lang="en-US" dirty="0" err="1"/>
              <a:t>p.patient_id</a:t>
            </a:r>
            <a:r>
              <a:rPr lang="en-US" dirty="0"/>
              <a:t>), 2), 'C', '</a:t>
            </a:r>
            <a:r>
              <a:rPr lang="en-US" dirty="0" err="1"/>
              <a:t>en</a:t>
            </a:r>
            <a:r>
              <a:rPr lang="en-US" dirty="0"/>
              <a:t>-US') AS </a:t>
            </a:r>
            <a:r>
              <a:rPr lang="en-US" dirty="0" err="1"/>
              <a:t>avg_revenue_per_patient</a:t>
            </a:r>
            <a:endParaRPr lang="en-US" dirty="0"/>
          </a:p>
          <a:p>
            <a:r>
              <a:rPr lang="en-US" dirty="0"/>
              <a:t>FROM billing b</a:t>
            </a:r>
          </a:p>
          <a:p>
            <a:r>
              <a:rPr lang="en-US" dirty="0"/>
              <a:t>JOIN patients p ON </a:t>
            </a:r>
            <a:r>
              <a:rPr lang="en-US" dirty="0" err="1"/>
              <a:t>b.patient_id</a:t>
            </a:r>
            <a:r>
              <a:rPr lang="en-US" dirty="0"/>
              <a:t> = </a:t>
            </a:r>
            <a:r>
              <a:rPr lang="en-US" dirty="0" err="1"/>
              <a:t>p.patient_id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b.payment_status</a:t>
            </a:r>
            <a:r>
              <a:rPr lang="en-US" dirty="0"/>
              <a:t> = 'Paid';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791C2DF-A484-2BB7-DD65-501EEB10D0D3}"/>
              </a:ext>
            </a:extLst>
          </p:cNvPr>
          <p:cNvSpPr txBox="1"/>
          <p:nvPr/>
        </p:nvSpPr>
        <p:spPr>
          <a:xfrm>
            <a:off x="430040" y="2397363"/>
            <a:ext cx="3824855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Patient Insights </a:t>
            </a:r>
            <a:endParaRPr lang="en-US" sz="40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2BC48D3-E23D-60C5-F575-EEE33DC86B0B}"/>
              </a:ext>
            </a:extLst>
          </p:cNvPr>
          <p:cNvSpPr/>
          <p:nvPr/>
        </p:nvSpPr>
        <p:spPr>
          <a:xfrm>
            <a:off x="711216" y="1214978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0361041E-6FA1-3A52-F955-715062BF710D}"/>
              </a:ext>
            </a:extLst>
          </p:cNvPr>
          <p:cNvSpPr/>
          <p:nvPr/>
        </p:nvSpPr>
        <p:spPr>
          <a:xfrm>
            <a:off x="6785600" y="124810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9EAFDB50-2E21-AC55-2DE7-DBFBE3525B55}"/>
              </a:ext>
            </a:extLst>
          </p:cNvPr>
          <p:cNvSpPr/>
          <p:nvPr/>
        </p:nvSpPr>
        <p:spPr>
          <a:xfrm>
            <a:off x="6782804" y="5548608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487095C-2327-B46B-5F13-6C38AD9D1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395" y="8080373"/>
            <a:ext cx="3465097" cy="1661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FDF77-413B-965A-EFFA-15972C0E0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4001" y="3440689"/>
            <a:ext cx="6892305" cy="1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8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DB3D-35B0-BE19-9713-52FD2B63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E7ABF1B-9047-8DDC-5478-BC0E5DD47B34}"/>
              </a:ext>
            </a:extLst>
          </p:cNvPr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50FE95-70CB-F703-889B-29D2CAF9BFAF}"/>
                </a:ext>
              </a:extLst>
            </p:cNvPr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F37050C-EEA1-EAB9-8C8B-BCCB3E7DAAA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312939"/>
            <a:ext cx="6969709" cy="6942483"/>
            <a:chOff x="0" y="0"/>
            <a:chExt cx="6502400" cy="6477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0343396-3409-0B7B-C4E0-7EF95F868EA9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155" r="-46175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765D1F5-D964-B820-0254-0CFBD287991F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91A3377-C8D6-4D18-E558-5C6269E95E77}"/>
              </a:ext>
            </a:extLst>
          </p:cNvPr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BE3F9A6-D79D-A8B7-4143-FE443865BCF5}"/>
              </a:ext>
            </a:extLst>
          </p:cNvPr>
          <p:cNvSpPr txBox="1"/>
          <p:nvPr/>
        </p:nvSpPr>
        <p:spPr>
          <a:xfrm>
            <a:off x="7463799" y="495300"/>
            <a:ext cx="7619999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Identify top specializations and experience levels.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A1C93D9-F02B-49FC-8430-6CF735427869}"/>
              </a:ext>
            </a:extLst>
          </p:cNvPr>
          <p:cNvSpPr txBox="1"/>
          <p:nvPr/>
        </p:nvSpPr>
        <p:spPr>
          <a:xfrm>
            <a:off x="7611904" y="994708"/>
            <a:ext cx="7471895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    specialization,</a:t>
            </a:r>
          </a:p>
          <a:p>
            <a:r>
              <a:rPr lang="en-US" dirty="0"/>
              <a:t>    COUNT(*) AS </a:t>
            </a:r>
            <a:r>
              <a:rPr lang="en-US" dirty="0" err="1"/>
              <a:t>total_doctors</a:t>
            </a:r>
            <a:r>
              <a:rPr lang="en-US" dirty="0"/>
              <a:t>,</a:t>
            </a:r>
          </a:p>
          <a:p>
            <a:r>
              <a:rPr lang="en-US" dirty="0"/>
              <a:t>    ROUND(AVG(</a:t>
            </a:r>
            <a:r>
              <a:rPr lang="en-US" dirty="0" err="1"/>
              <a:t>years_experience</a:t>
            </a:r>
            <a:r>
              <a:rPr lang="en-US" dirty="0"/>
              <a:t>),1) AS </a:t>
            </a:r>
            <a:r>
              <a:rPr lang="en-US" dirty="0" err="1"/>
              <a:t>avg_experience</a:t>
            </a:r>
            <a:endParaRPr lang="en-US" dirty="0"/>
          </a:p>
          <a:p>
            <a:r>
              <a:rPr lang="en-US" dirty="0"/>
              <a:t>FROM doctors</a:t>
            </a:r>
          </a:p>
          <a:p>
            <a:r>
              <a:rPr lang="en-US" dirty="0"/>
              <a:t>GROUP BY specialization</a:t>
            </a:r>
          </a:p>
          <a:p>
            <a:r>
              <a:rPr lang="en-US" dirty="0"/>
              <a:t>ORDER BY </a:t>
            </a:r>
            <a:r>
              <a:rPr lang="en-US" dirty="0" err="1"/>
              <a:t>total_doctors</a:t>
            </a:r>
            <a:r>
              <a:rPr lang="en-US" dirty="0"/>
              <a:t> DESC;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CBF01F8-B7E3-C910-E7F3-B8652785AE08}"/>
              </a:ext>
            </a:extLst>
          </p:cNvPr>
          <p:cNvSpPr txBox="1"/>
          <p:nvPr/>
        </p:nvSpPr>
        <p:spPr>
          <a:xfrm>
            <a:off x="7620000" y="3741178"/>
            <a:ext cx="66294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Doctor Workload vs Revenue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69523CC-483C-164E-59D4-2EAEF633B9D1}"/>
              </a:ext>
            </a:extLst>
          </p:cNvPr>
          <p:cNvSpPr txBox="1"/>
          <p:nvPr/>
        </p:nvSpPr>
        <p:spPr>
          <a:xfrm>
            <a:off x="7198749" y="4465915"/>
            <a:ext cx="8462497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    </a:t>
            </a:r>
            <a:r>
              <a:rPr lang="en-US" dirty="0" err="1"/>
              <a:t>d.specialization</a:t>
            </a:r>
            <a:r>
              <a:rPr lang="en-US" dirty="0"/>
              <a:t>,</a:t>
            </a:r>
          </a:p>
          <a:p>
            <a:r>
              <a:rPr lang="en-US" dirty="0"/>
              <a:t>    COUNT(DISTINCT </a:t>
            </a:r>
            <a:r>
              <a:rPr lang="en-US" dirty="0" err="1"/>
              <a:t>a.appointment_id</a:t>
            </a:r>
            <a:r>
              <a:rPr lang="en-US" dirty="0"/>
              <a:t>) AS </a:t>
            </a:r>
            <a:r>
              <a:rPr lang="en-US" dirty="0" err="1"/>
              <a:t>total_appointments</a:t>
            </a:r>
            <a:r>
              <a:rPr lang="en-US" dirty="0"/>
              <a:t>,</a:t>
            </a:r>
          </a:p>
          <a:p>
            <a:r>
              <a:rPr lang="en-US" dirty="0"/>
              <a:t>    COUNT(DISTINCT </a:t>
            </a:r>
            <a:r>
              <a:rPr lang="en-US" dirty="0" err="1"/>
              <a:t>t.treatment_id</a:t>
            </a:r>
            <a:r>
              <a:rPr lang="en-US" dirty="0"/>
              <a:t>) AS </a:t>
            </a:r>
            <a:r>
              <a:rPr lang="en-US" dirty="0" err="1"/>
              <a:t>total_treatments</a:t>
            </a:r>
            <a:r>
              <a:rPr lang="en-US" dirty="0"/>
              <a:t>,</a:t>
            </a:r>
          </a:p>
          <a:p>
            <a:r>
              <a:rPr lang="en-US" dirty="0"/>
              <a:t>    FORMAT(sum(</a:t>
            </a:r>
            <a:r>
              <a:rPr lang="en-US" dirty="0" err="1"/>
              <a:t>b.amount</a:t>
            </a:r>
            <a:r>
              <a:rPr lang="en-US" dirty="0"/>
              <a:t>), 'C', '</a:t>
            </a:r>
            <a:r>
              <a:rPr lang="en-US" dirty="0" err="1"/>
              <a:t>en</a:t>
            </a:r>
            <a:r>
              <a:rPr lang="en-US" dirty="0"/>
              <a:t>-US') AS </a:t>
            </a:r>
            <a:r>
              <a:rPr lang="en-US" dirty="0" err="1"/>
              <a:t>total_revenue</a:t>
            </a:r>
            <a:r>
              <a:rPr lang="en-US" dirty="0"/>
              <a:t>,</a:t>
            </a:r>
          </a:p>
          <a:p>
            <a:r>
              <a:rPr lang="en-US" dirty="0"/>
              <a:t>    FORMAT(ROUND(SUM(</a:t>
            </a:r>
            <a:r>
              <a:rPr lang="en-US" dirty="0" err="1"/>
              <a:t>b.amount</a:t>
            </a:r>
            <a:r>
              <a:rPr lang="en-US" dirty="0"/>
              <a:t>) / NULLIF(COUNT(DISTINCT </a:t>
            </a:r>
            <a:r>
              <a:rPr lang="en-US" dirty="0" err="1"/>
              <a:t>a.appointment_id</a:t>
            </a:r>
            <a:r>
              <a:rPr lang="en-US" dirty="0"/>
              <a:t>), 0), 2), 'C', '</a:t>
            </a:r>
            <a:r>
              <a:rPr lang="en-US" dirty="0" err="1"/>
              <a:t>en</a:t>
            </a:r>
            <a:r>
              <a:rPr lang="en-US" dirty="0"/>
              <a:t>-US') AS </a:t>
            </a:r>
            <a:r>
              <a:rPr lang="en-US" dirty="0" err="1"/>
              <a:t>avg_revenue_per_appointment</a:t>
            </a:r>
            <a:endParaRPr lang="en-US" dirty="0"/>
          </a:p>
          <a:p>
            <a:r>
              <a:rPr lang="en-US" dirty="0"/>
              <a:t>FROM doctors d</a:t>
            </a:r>
          </a:p>
          <a:p>
            <a:r>
              <a:rPr lang="en-US" dirty="0"/>
              <a:t>JOIN appointments a ON </a:t>
            </a:r>
            <a:r>
              <a:rPr lang="en-US" dirty="0" err="1"/>
              <a:t>d.doctor_id</a:t>
            </a:r>
            <a:r>
              <a:rPr lang="en-US" dirty="0"/>
              <a:t> = </a:t>
            </a:r>
            <a:r>
              <a:rPr lang="en-US" dirty="0" err="1"/>
              <a:t>a.doctor_id</a:t>
            </a:r>
            <a:endParaRPr lang="en-US" dirty="0"/>
          </a:p>
          <a:p>
            <a:r>
              <a:rPr lang="en-US" dirty="0"/>
              <a:t>JOIN treatments t ON </a:t>
            </a:r>
            <a:r>
              <a:rPr lang="en-US" dirty="0" err="1"/>
              <a:t>a.appointment_id</a:t>
            </a:r>
            <a:r>
              <a:rPr lang="en-US" dirty="0"/>
              <a:t> = </a:t>
            </a:r>
            <a:r>
              <a:rPr lang="en-US" dirty="0" err="1"/>
              <a:t>t.appointment_id</a:t>
            </a:r>
            <a:endParaRPr lang="en-US" dirty="0"/>
          </a:p>
          <a:p>
            <a:r>
              <a:rPr lang="en-US" dirty="0"/>
              <a:t>JOIN billing b ON </a:t>
            </a:r>
            <a:r>
              <a:rPr lang="en-US" dirty="0" err="1"/>
              <a:t>t.treatment_id</a:t>
            </a:r>
            <a:r>
              <a:rPr lang="en-US" dirty="0"/>
              <a:t> = </a:t>
            </a:r>
            <a:r>
              <a:rPr lang="en-US" dirty="0" err="1"/>
              <a:t>b.treatment_id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b.payment_status</a:t>
            </a:r>
            <a:r>
              <a:rPr lang="en-US" dirty="0"/>
              <a:t> = 'Paid'</a:t>
            </a:r>
          </a:p>
          <a:p>
            <a:r>
              <a:rPr lang="en-US" dirty="0"/>
              <a:t>GROUP BY </a:t>
            </a:r>
            <a:r>
              <a:rPr lang="en-US" dirty="0" err="1"/>
              <a:t>d.specialization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avg_revenue_per_appointment</a:t>
            </a:r>
            <a:r>
              <a:rPr lang="en-US" dirty="0"/>
              <a:t> DESC;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D1EA0F2-E487-741C-B61E-1D229B79859D}"/>
              </a:ext>
            </a:extLst>
          </p:cNvPr>
          <p:cNvSpPr txBox="1"/>
          <p:nvPr/>
        </p:nvSpPr>
        <p:spPr>
          <a:xfrm>
            <a:off x="647371" y="1437892"/>
            <a:ext cx="3824855" cy="150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Doctor’s Performance &amp; Revenue </a:t>
            </a:r>
            <a:endParaRPr lang="en-US" sz="40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A99DC9D-589A-8A1D-2CA4-710596DFE21A}"/>
              </a:ext>
            </a:extLst>
          </p:cNvPr>
          <p:cNvSpPr/>
          <p:nvPr/>
        </p:nvSpPr>
        <p:spPr>
          <a:xfrm>
            <a:off x="711216" y="165017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08DA29BE-1651-BE36-8816-C0502890F6C9}"/>
              </a:ext>
            </a:extLst>
          </p:cNvPr>
          <p:cNvSpPr/>
          <p:nvPr/>
        </p:nvSpPr>
        <p:spPr>
          <a:xfrm>
            <a:off x="6629400" y="49530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05823936-574A-901A-51BA-F4028B6BB5AA}"/>
              </a:ext>
            </a:extLst>
          </p:cNvPr>
          <p:cNvSpPr/>
          <p:nvPr/>
        </p:nvSpPr>
        <p:spPr>
          <a:xfrm>
            <a:off x="6782804" y="375412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A4AFB-3109-E65C-7194-B8B44A2F9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31" y="1052275"/>
            <a:ext cx="4840754" cy="184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8A330-83CB-3287-CDCE-3A45661DB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306" y="8365012"/>
            <a:ext cx="7819346" cy="20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2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8B4F-426D-F884-0FCC-F6EDBD38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892124-A4CE-8EA1-0319-3A400281AD6F}"/>
              </a:ext>
            </a:extLst>
          </p:cNvPr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AE7D23C-7F41-3F89-AF62-7144F7754C82}"/>
                </a:ext>
              </a:extLst>
            </p:cNvPr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C36EA5B-A696-0762-6899-63B653E7DCDC}"/>
              </a:ext>
            </a:extLst>
          </p:cNvPr>
          <p:cNvGrpSpPr>
            <a:grpSpLocks noChangeAspect="1"/>
          </p:cNvGrpSpPr>
          <p:nvPr/>
        </p:nvGrpSpPr>
        <p:grpSpPr>
          <a:xfrm>
            <a:off x="-24698" y="3383971"/>
            <a:ext cx="7012325" cy="6806342"/>
            <a:chOff x="-23042" y="66269"/>
            <a:chExt cx="6542159" cy="63499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D660ACB-4CE5-F913-D88A-BA146FCA5480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BBBDC27-E08E-F198-A237-784D86B91239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D562220-CF7A-BE1F-DC23-1761D070F36B}"/>
              </a:ext>
            </a:extLst>
          </p:cNvPr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3A81CD2-7593-0B93-DB45-16E29B60B0B5}"/>
              </a:ext>
            </a:extLst>
          </p:cNvPr>
          <p:cNvSpPr txBox="1"/>
          <p:nvPr/>
        </p:nvSpPr>
        <p:spPr>
          <a:xfrm>
            <a:off x="7620000" y="1104900"/>
            <a:ext cx="678180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Measure completion and cancellation rates.</a:t>
            </a:r>
            <a:endParaRPr lang="en-US" sz="25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3387804-757C-7EFE-062A-578F8D12E748}"/>
              </a:ext>
            </a:extLst>
          </p:cNvPr>
          <p:cNvSpPr txBox="1"/>
          <p:nvPr/>
        </p:nvSpPr>
        <p:spPr>
          <a:xfrm>
            <a:off x="7768104" y="1714500"/>
            <a:ext cx="869109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status, COUNT(*) AS </a:t>
            </a:r>
            <a:r>
              <a:rPr lang="en-US" dirty="0" err="1"/>
              <a:t>total_appointments</a:t>
            </a:r>
            <a:r>
              <a:rPr lang="en-US" dirty="0"/>
              <a:t>,</a:t>
            </a:r>
          </a:p>
          <a:p>
            <a:r>
              <a:rPr lang="en-US" dirty="0"/>
              <a:t>    ROUND(COUNT(*) * 100.0 / (SELECT COUNT(*) FROM appointments), 2) AS </a:t>
            </a:r>
            <a:r>
              <a:rPr lang="en-US" dirty="0" err="1"/>
              <a:t>percent_share</a:t>
            </a:r>
            <a:endParaRPr lang="en-US" dirty="0"/>
          </a:p>
          <a:p>
            <a:r>
              <a:rPr lang="en-US" dirty="0"/>
              <a:t>FROM appointments</a:t>
            </a:r>
          </a:p>
          <a:p>
            <a:r>
              <a:rPr lang="en-US" dirty="0"/>
              <a:t>GROUP BY status;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FAF95A7-60FE-6B6A-CF76-97702E1629F0}"/>
              </a:ext>
            </a:extLst>
          </p:cNvPr>
          <p:cNvSpPr txBox="1"/>
          <p:nvPr/>
        </p:nvSpPr>
        <p:spPr>
          <a:xfrm>
            <a:off x="7620000" y="5535666"/>
            <a:ext cx="883920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Appointment-to-Treatment Conversion Rate by Specialization</a:t>
            </a:r>
            <a:endParaRPr lang="en-US" sz="25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BA89413-F655-E59C-D031-03C665F26CDF}"/>
              </a:ext>
            </a:extLst>
          </p:cNvPr>
          <p:cNvSpPr txBox="1"/>
          <p:nvPr/>
        </p:nvSpPr>
        <p:spPr>
          <a:xfrm>
            <a:off x="7224649" y="6160900"/>
            <a:ext cx="10985064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d.specialization</a:t>
            </a:r>
            <a:r>
              <a:rPr lang="en-US" dirty="0"/>
              <a:t>,  COUNT(DISTINCT </a:t>
            </a:r>
            <a:r>
              <a:rPr lang="en-US" dirty="0" err="1"/>
              <a:t>a.appointment_id</a:t>
            </a:r>
            <a:r>
              <a:rPr lang="en-US" dirty="0"/>
              <a:t>) AS </a:t>
            </a:r>
            <a:r>
              <a:rPr lang="en-US" dirty="0" err="1"/>
              <a:t>total_appointments</a:t>
            </a:r>
            <a:r>
              <a:rPr lang="en-US" dirty="0"/>
              <a:t>,</a:t>
            </a:r>
          </a:p>
          <a:p>
            <a:r>
              <a:rPr lang="en-US" dirty="0"/>
              <a:t>    COUNT(DISTINCT </a:t>
            </a:r>
            <a:r>
              <a:rPr lang="en-US" dirty="0" err="1"/>
              <a:t>t.treatment_id</a:t>
            </a:r>
            <a:r>
              <a:rPr lang="en-US" dirty="0"/>
              <a:t>) AS </a:t>
            </a:r>
            <a:r>
              <a:rPr lang="en-US" dirty="0" err="1"/>
              <a:t>total_treatments</a:t>
            </a:r>
            <a:r>
              <a:rPr lang="en-US" dirty="0"/>
              <a:t>,</a:t>
            </a:r>
          </a:p>
          <a:p>
            <a:r>
              <a:rPr lang="en-US" dirty="0"/>
              <a:t>    ROUND(COUNT(DISTINCT </a:t>
            </a:r>
            <a:r>
              <a:rPr lang="en-US" dirty="0" err="1"/>
              <a:t>t.treatment_id</a:t>
            </a:r>
            <a:r>
              <a:rPr lang="en-US" dirty="0"/>
              <a:t>) * 100.0 / COUNT(DISTINCT </a:t>
            </a:r>
            <a:r>
              <a:rPr lang="en-US" dirty="0" err="1"/>
              <a:t>a.appointment_id</a:t>
            </a:r>
            <a:r>
              <a:rPr lang="en-US" dirty="0"/>
              <a:t>), 2) AS </a:t>
            </a:r>
            <a:r>
              <a:rPr lang="en-US" dirty="0" err="1"/>
              <a:t>conversion_rate</a:t>
            </a:r>
            <a:endParaRPr lang="en-US" dirty="0"/>
          </a:p>
          <a:p>
            <a:r>
              <a:rPr lang="en-US" dirty="0"/>
              <a:t>FROM appointments a LEFT JOIN treatments t ON </a:t>
            </a:r>
            <a:r>
              <a:rPr lang="en-US" dirty="0" err="1"/>
              <a:t>a.appointment_id</a:t>
            </a:r>
            <a:r>
              <a:rPr lang="en-US" dirty="0"/>
              <a:t> = </a:t>
            </a:r>
            <a:r>
              <a:rPr lang="en-US" dirty="0" err="1"/>
              <a:t>t.appointment_id</a:t>
            </a:r>
            <a:endParaRPr lang="en-US" dirty="0"/>
          </a:p>
          <a:p>
            <a:r>
              <a:rPr lang="en-US" dirty="0"/>
              <a:t>JOIN doctors d ON </a:t>
            </a:r>
            <a:r>
              <a:rPr lang="en-US" dirty="0" err="1"/>
              <a:t>a.doctor_id</a:t>
            </a:r>
            <a:r>
              <a:rPr lang="en-US" dirty="0"/>
              <a:t> = </a:t>
            </a:r>
            <a:r>
              <a:rPr lang="en-US" dirty="0" err="1"/>
              <a:t>d.doctor_id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d.specialization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conversion_rate</a:t>
            </a:r>
            <a:r>
              <a:rPr lang="en-US" dirty="0"/>
              <a:t> DESC;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C0DCA2F-566E-FF36-7906-EC1B8A2E13A2}"/>
              </a:ext>
            </a:extLst>
          </p:cNvPr>
          <p:cNvSpPr txBox="1"/>
          <p:nvPr/>
        </p:nvSpPr>
        <p:spPr>
          <a:xfrm>
            <a:off x="430040" y="1714500"/>
            <a:ext cx="3824855" cy="150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Appointment Efficiency &amp; Conversion</a:t>
            </a:r>
            <a:endParaRPr lang="en-US" sz="40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919A82C5-ADD5-E934-394C-76E0EB343A39}"/>
              </a:ext>
            </a:extLst>
          </p:cNvPr>
          <p:cNvSpPr/>
          <p:nvPr/>
        </p:nvSpPr>
        <p:spPr>
          <a:xfrm>
            <a:off x="711216" y="495300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0E60C704-367D-F4D0-F564-4FDFB2554C0D}"/>
              </a:ext>
            </a:extLst>
          </p:cNvPr>
          <p:cNvSpPr/>
          <p:nvPr/>
        </p:nvSpPr>
        <p:spPr>
          <a:xfrm>
            <a:off x="6785600" y="124810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5B2EEE40-16D5-203C-AC3C-D7E11FA58C6D}"/>
              </a:ext>
            </a:extLst>
          </p:cNvPr>
          <p:cNvSpPr/>
          <p:nvPr/>
        </p:nvSpPr>
        <p:spPr>
          <a:xfrm>
            <a:off x="6782804" y="5548608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5F627-AA26-FCD0-55AB-A7308B2D5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2555" y="3022436"/>
            <a:ext cx="4339445" cy="1900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A4D34F-73CC-559D-C7D2-2475C90C0E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6443" y="7699829"/>
            <a:ext cx="7213704" cy="19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8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48234-DA5B-887A-DEA7-3D393E1D7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BB6001F-3B3D-2F42-8030-61521B738D80}"/>
              </a:ext>
            </a:extLst>
          </p:cNvPr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1A3C27-3ECD-C3DB-A6F1-1EC067055D33}"/>
                </a:ext>
              </a:extLst>
            </p:cNvPr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7C0837F-5CF4-FD05-D605-F719236E4929}"/>
              </a:ext>
            </a:extLst>
          </p:cNvPr>
          <p:cNvGrpSpPr>
            <a:grpSpLocks noChangeAspect="1"/>
          </p:cNvGrpSpPr>
          <p:nvPr/>
        </p:nvGrpSpPr>
        <p:grpSpPr>
          <a:xfrm>
            <a:off x="-24698" y="3383971"/>
            <a:ext cx="7012325" cy="6806342"/>
            <a:chOff x="-23042" y="66269"/>
            <a:chExt cx="6542159" cy="63499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3C127D3-B20F-1BF0-54AE-A84E28E89531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37E3640-87C0-5255-903B-F520A99BCD19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97D96F6-1EE7-E963-7675-D612A491176F}"/>
              </a:ext>
            </a:extLst>
          </p:cNvPr>
          <p:cNvSpPr txBox="1"/>
          <p:nvPr/>
        </p:nvSpPr>
        <p:spPr>
          <a:xfrm>
            <a:off x="11240916" y="1831011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370BE8C-3699-3B7D-DBAC-415CBE63EB6F}"/>
              </a:ext>
            </a:extLst>
          </p:cNvPr>
          <p:cNvSpPr txBox="1"/>
          <p:nvPr/>
        </p:nvSpPr>
        <p:spPr>
          <a:xfrm>
            <a:off x="7620000" y="1104900"/>
            <a:ext cx="9525000" cy="1023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Appointment Timeliness — No-Show / Cancellation Ratio</a:t>
            </a:r>
          </a:p>
          <a:p>
            <a:pPr algn="ctr">
              <a:lnSpc>
                <a:spcPts val="4200"/>
              </a:lnSpc>
            </a:pPr>
            <a:r>
              <a:rPr lang="en-US" sz="2000" b="1" dirty="0">
                <a:solidFill>
                  <a:srgbClr val="000000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(</a:t>
            </a:r>
            <a:r>
              <a:rPr lang="en-US" sz="2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Helps identify service quality issues or peak cancellation months.)</a:t>
            </a:r>
            <a:endParaRPr lang="en-US" sz="2000" b="1" dirty="0">
              <a:solidFill>
                <a:srgbClr val="000000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CB44759-1C20-60AB-449E-D4ECC693E1E9}"/>
              </a:ext>
            </a:extLst>
          </p:cNvPr>
          <p:cNvSpPr txBox="1"/>
          <p:nvPr/>
        </p:nvSpPr>
        <p:spPr>
          <a:xfrm>
            <a:off x="7689033" y="2656270"/>
            <a:ext cx="8691096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    FORMAT(</a:t>
            </a:r>
            <a:r>
              <a:rPr lang="en-US" dirty="0" err="1"/>
              <a:t>appointment_date</a:t>
            </a:r>
            <a:r>
              <a:rPr lang="en-US" dirty="0"/>
              <a:t>, '</a:t>
            </a:r>
            <a:r>
              <a:rPr lang="en-US" dirty="0" err="1"/>
              <a:t>yyyy</a:t>
            </a:r>
            <a:r>
              <a:rPr lang="en-US" dirty="0"/>
              <a:t>-MM') AS month,</a:t>
            </a:r>
          </a:p>
          <a:p>
            <a:r>
              <a:rPr lang="en-US" dirty="0"/>
              <a:t>    SUM(CASE WHEN status = 'Cancelled' THEN 1 ELSE 0 END) AS cancelled,</a:t>
            </a:r>
          </a:p>
          <a:p>
            <a:r>
              <a:rPr lang="en-US" dirty="0"/>
              <a:t>    SUM(CASE WHEN status = 'Completed' THEN 1 ELSE 0 END) AS completed,</a:t>
            </a:r>
          </a:p>
          <a:p>
            <a:r>
              <a:rPr lang="en-US" dirty="0"/>
              <a:t>    ROUND(SUM(CASE WHEN status = 'Cancelled' THEN 1 ELSE 0 END) * 100.0 / COUNT(*), 2) AS </a:t>
            </a:r>
            <a:r>
              <a:rPr lang="en-US" dirty="0" err="1"/>
              <a:t>cancel_rate</a:t>
            </a:r>
            <a:endParaRPr lang="en-US" dirty="0"/>
          </a:p>
          <a:p>
            <a:r>
              <a:rPr lang="en-US" dirty="0"/>
              <a:t>FROM appointments</a:t>
            </a:r>
          </a:p>
          <a:p>
            <a:r>
              <a:rPr lang="en-US" dirty="0"/>
              <a:t>GROUP BY FORMAT(</a:t>
            </a:r>
            <a:r>
              <a:rPr lang="en-US" dirty="0" err="1"/>
              <a:t>appointment_date</a:t>
            </a:r>
            <a:r>
              <a:rPr lang="en-US" dirty="0"/>
              <a:t>, '</a:t>
            </a:r>
            <a:r>
              <a:rPr lang="en-US" dirty="0" err="1"/>
              <a:t>yyyy</a:t>
            </a:r>
            <a:r>
              <a:rPr lang="en-US" dirty="0"/>
              <a:t>-MM')</a:t>
            </a:r>
          </a:p>
          <a:p>
            <a:r>
              <a:rPr lang="en-US" dirty="0"/>
              <a:t>ORDER BY month;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605955A-6CD8-4AEB-A483-82184B9FCA12}"/>
              </a:ext>
            </a:extLst>
          </p:cNvPr>
          <p:cNvSpPr txBox="1"/>
          <p:nvPr/>
        </p:nvSpPr>
        <p:spPr>
          <a:xfrm>
            <a:off x="430040" y="1714500"/>
            <a:ext cx="3824855" cy="150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Appointment Efficiency &amp; Conversion</a:t>
            </a:r>
            <a:endParaRPr lang="en-US" sz="40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0F9D8EC-8E8B-C1EA-7291-D42D6EB82823}"/>
              </a:ext>
            </a:extLst>
          </p:cNvPr>
          <p:cNvSpPr/>
          <p:nvPr/>
        </p:nvSpPr>
        <p:spPr>
          <a:xfrm>
            <a:off x="711216" y="495300"/>
            <a:ext cx="1278822" cy="1016083"/>
          </a:xfrm>
          <a:custGeom>
            <a:avLst/>
            <a:gdLst/>
            <a:ahLst/>
            <a:cxnLst/>
            <a:rect l="l" t="t" r="r" b="b"/>
            <a:pathLst>
              <a:path w="1278822" h="1016083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BDAF869-2F83-4A5F-6B67-32A467D14C6D}"/>
              </a:ext>
            </a:extLst>
          </p:cNvPr>
          <p:cNvSpPr/>
          <p:nvPr/>
        </p:nvSpPr>
        <p:spPr>
          <a:xfrm>
            <a:off x="6785600" y="1248100"/>
            <a:ext cx="670684" cy="551180"/>
          </a:xfrm>
          <a:custGeom>
            <a:avLst/>
            <a:gdLst/>
            <a:ahLst/>
            <a:cxnLst/>
            <a:rect l="l" t="t" r="r" b="b"/>
            <a:pathLst>
              <a:path w="670684" h="551180">
                <a:moveTo>
                  <a:pt x="0" y="0"/>
                </a:moveTo>
                <a:lnTo>
                  <a:pt x="670683" y="0"/>
                </a:lnTo>
                <a:lnTo>
                  <a:pt x="670683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0ED874-E66F-3C69-D1C1-B0AFBDF3E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799" y="5173394"/>
            <a:ext cx="5099477" cy="44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8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1655</Words>
  <Application>Microsoft Office PowerPoint</Application>
  <PresentationFormat>Custom</PresentationFormat>
  <Paragraphs>198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Wingdings</vt:lpstr>
      <vt:lpstr>League Spartan</vt:lpstr>
      <vt:lpstr>Arial</vt:lpstr>
      <vt:lpstr>Helvetica World</vt:lpstr>
      <vt:lpstr>Calibri</vt:lpstr>
      <vt:lpstr>Helvetica World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Gradient Modern Clean Healthcare Presentation</dc:title>
  <dc:creator>Prachi</dc:creator>
  <cp:lastModifiedBy>Prachi</cp:lastModifiedBy>
  <cp:revision>4</cp:revision>
  <dcterms:created xsi:type="dcterms:W3CDTF">2006-08-16T00:00:00Z</dcterms:created>
  <dcterms:modified xsi:type="dcterms:W3CDTF">2025-10-17T02:16:49Z</dcterms:modified>
  <dc:identifier>DAG19PG_81s</dc:identifier>
</cp:coreProperties>
</file>